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59" r:id="rId6"/>
    <p:sldId id="267" r:id="rId7"/>
    <p:sldId id="272" r:id="rId8"/>
    <p:sldId id="273" r:id="rId9"/>
    <p:sldId id="268" r:id="rId10"/>
    <p:sldId id="262" r:id="rId11"/>
    <p:sldId id="270" r:id="rId12"/>
    <p:sldId id="271" r:id="rId13"/>
    <p:sldId id="265" r:id="rId14"/>
    <p:sldId id="263" r:id="rId15"/>
    <p:sldId id="264" r:id="rId16"/>
    <p:sldId id="266" r:id="rId17"/>
    <p:sldId id="269" r:id="rId18"/>
    <p:sldId id="261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43" autoAdjust="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8FB72A-943B-4047-ABCA-EC613CD1FB58}" type="doc">
      <dgm:prSet loTypeId="urn:microsoft.com/office/officeart/2005/8/layout/pyramid1" loCatId="pyramid" qsTypeId="urn:microsoft.com/office/officeart/2005/8/quickstyle/simple1" qsCatId="simple" csTypeId="urn:microsoft.com/office/officeart/2005/8/colors/accent1_3" csCatId="accent1" phldr="1"/>
      <dgm:spPr/>
    </dgm:pt>
    <dgm:pt modelId="{4E5A0836-61EA-49EB-B79E-246967C57957}">
      <dgm:prSet phldrT="[Tekst]"/>
      <dgm:spPr/>
      <dgm:t>
        <a:bodyPr/>
        <a:lstStyle/>
        <a:p>
          <a:r>
            <a:rPr lang="pl-PL" b="1" dirty="0" smtClean="0"/>
            <a:t>Dodawanie, odejmowanie, mnożenie</a:t>
          </a:r>
          <a:endParaRPr lang="pl-PL" b="1" dirty="0"/>
        </a:p>
      </dgm:t>
    </dgm:pt>
    <dgm:pt modelId="{DA7385AB-3A5E-4921-8A17-2E8971F04167}" type="parTrans" cxnId="{74F9D4F0-8D7C-4473-9427-90313ACA3B73}">
      <dgm:prSet/>
      <dgm:spPr/>
      <dgm:t>
        <a:bodyPr/>
        <a:lstStyle/>
        <a:p>
          <a:endParaRPr lang="pl-PL"/>
        </a:p>
      </dgm:t>
    </dgm:pt>
    <dgm:pt modelId="{0E6C8E57-0DEE-41DD-97CB-BF84F62DC1F0}" type="sibTrans" cxnId="{74F9D4F0-8D7C-4473-9427-90313ACA3B73}">
      <dgm:prSet/>
      <dgm:spPr/>
      <dgm:t>
        <a:bodyPr/>
        <a:lstStyle/>
        <a:p>
          <a:endParaRPr lang="pl-PL"/>
        </a:p>
      </dgm:t>
    </dgm:pt>
    <dgm:pt modelId="{B15CD900-9EC5-4D62-B02F-30A16D707C3E}">
      <dgm:prSet phldrT="[Tekst]"/>
      <dgm:spPr/>
      <dgm:t>
        <a:bodyPr/>
        <a:lstStyle/>
        <a:p>
          <a:r>
            <a:rPr lang="pl-PL" b="1" dirty="0" smtClean="0"/>
            <a:t>Dzielenie, funkcje </a:t>
          </a:r>
          <a:r>
            <a:rPr lang="pl-PL" b="1" dirty="0" smtClean="0"/>
            <a:t>transcendentalne</a:t>
          </a:r>
          <a:endParaRPr lang="pl-PL" b="1" dirty="0"/>
        </a:p>
      </dgm:t>
    </dgm:pt>
    <dgm:pt modelId="{101F46E2-C252-4766-9A9D-77B3B5BD13C2}" type="parTrans" cxnId="{146A6D16-7E6F-4794-82F0-CAA50E59056A}">
      <dgm:prSet/>
      <dgm:spPr/>
      <dgm:t>
        <a:bodyPr/>
        <a:lstStyle/>
        <a:p>
          <a:endParaRPr lang="pl-PL"/>
        </a:p>
      </dgm:t>
    </dgm:pt>
    <dgm:pt modelId="{459CCA50-55E8-450E-8885-CBE71E0D8627}" type="sibTrans" cxnId="{146A6D16-7E6F-4794-82F0-CAA50E59056A}">
      <dgm:prSet/>
      <dgm:spPr/>
      <dgm:t>
        <a:bodyPr/>
        <a:lstStyle/>
        <a:p>
          <a:endParaRPr lang="pl-PL"/>
        </a:p>
      </dgm:t>
    </dgm:pt>
    <dgm:pt modelId="{F31E6478-F89B-4EE9-A7DA-3F328F536452}">
      <dgm:prSet phldrT="[Tekst]"/>
      <dgm:spPr/>
      <dgm:t>
        <a:bodyPr/>
        <a:lstStyle/>
        <a:p>
          <a:r>
            <a:rPr lang="pl-PL" b="1" dirty="0" err="1" smtClean="0"/>
            <a:t>Branching</a:t>
          </a:r>
          <a:r>
            <a:rPr lang="pl-PL" b="1" dirty="0" smtClean="0"/>
            <a:t>, metody wirtualne, skok pod wskaźnik</a:t>
          </a:r>
          <a:endParaRPr lang="pl-PL" b="1" dirty="0"/>
        </a:p>
      </dgm:t>
    </dgm:pt>
    <dgm:pt modelId="{9DC94CA7-CE04-481E-8FA1-AA3275ABD37C}" type="parTrans" cxnId="{1F4E539F-5428-4C2C-B075-A4B5B58C2A18}">
      <dgm:prSet/>
      <dgm:spPr/>
      <dgm:t>
        <a:bodyPr/>
        <a:lstStyle/>
        <a:p>
          <a:endParaRPr lang="pl-PL"/>
        </a:p>
      </dgm:t>
    </dgm:pt>
    <dgm:pt modelId="{193F9DEC-54E8-4878-8C86-9604D0DF4312}" type="sibTrans" cxnId="{1F4E539F-5428-4C2C-B075-A4B5B58C2A18}">
      <dgm:prSet/>
      <dgm:spPr/>
      <dgm:t>
        <a:bodyPr/>
        <a:lstStyle/>
        <a:p>
          <a:endParaRPr lang="pl-PL"/>
        </a:p>
      </dgm:t>
    </dgm:pt>
    <dgm:pt modelId="{10233A71-BCDC-4546-A2F9-49681811679F}">
      <dgm:prSet phldrT="[Tekst]"/>
      <dgm:spPr/>
      <dgm:t>
        <a:bodyPr/>
        <a:lstStyle/>
        <a:p>
          <a:r>
            <a:rPr lang="pl-PL" b="1" dirty="0" smtClean="0"/>
            <a:t>Dynamiczna alokacja pamięci</a:t>
          </a:r>
          <a:endParaRPr lang="pl-PL" b="1" dirty="0"/>
        </a:p>
      </dgm:t>
    </dgm:pt>
    <dgm:pt modelId="{8CE7F0EE-73EF-4FB9-B4AE-B0641B287A9D}" type="parTrans" cxnId="{487BD51D-1F3A-471F-85F1-56B4849D0D7F}">
      <dgm:prSet/>
      <dgm:spPr/>
      <dgm:t>
        <a:bodyPr/>
        <a:lstStyle/>
        <a:p>
          <a:endParaRPr lang="pl-PL"/>
        </a:p>
      </dgm:t>
    </dgm:pt>
    <dgm:pt modelId="{0F7E9061-7400-47F5-BB82-798BF94F74C3}" type="sibTrans" cxnId="{487BD51D-1F3A-471F-85F1-56B4849D0D7F}">
      <dgm:prSet/>
      <dgm:spPr/>
      <dgm:t>
        <a:bodyPr/>
        <a:lstStyle/>
        <a:p>
          <a:endParaRPr lang="pl-PL"/>
        </a:p>
      </dgm:t>
    </dgm:pt>
    <dgm:pt modelId="{F0C0E154-7291-4A52-AE33-F2223A71C1E8}">
      <dgm:prSet phldrT="[Tekst]"/>
      <dgm:spPr/>
      <dgm:t>
        <a:bodyPr/>
        <a:lstStyle/>
        <a:p>
          <a:r>
            <a:rPr lang="pl-PL" b="1" dirty="0" smtClean="0"/>
            <a:t>Zasoby systemowe – tekstury</a:t>
          </a:r>
          <a:r>
            <a:rPr lang="pl-PL" b="1" dirty="0" smtClean="0"/>
            <a:t>, </a:t>
          </a:r>
          <a:r>
            <a:rPr lang="pl-PL" b="1" dirty="0" smtClean="0"/>
            <a:t>wątki, gniazda</a:t>
          </a:r>
          <a:endParaRPr lang="pl-PL" b="1" dirty="0"/>
        </a:p>
      </dgm:t>
    </dgm:pt>
    <dgm:pt modelId="{12FE88B4-30E2-41D7-8F8D-8876A14A2B9E}" type="parTrans" cxnId="{44885343-8087-4753-8F61-520D9FFF2ADC}">
      <dgm:prSet/>
      <dgm:spPr/>
      <dgm:t>
        <a:bodyPr/>
        <a:lstStyle/>
        <a:p>
          <a:endParaRPr lang="pl-PL"/>
        </a:p>
      </dgm:t>
    </dgm:pt>
    <dgm:pt modelId="{987F6581-84A4-43ED-A59E-7814092D20AD}" type="sibTrans" cxnId="{44885343-8087-4753-8F61-520D9FFF2ADC}">
      <dgm:prSet/>
      <dgm:spPr/>
      <dgm:t>
        <a:bodyPr/>
        <a:lstStyle/>
        <a:p>
          <a:endParaRPr lang="pl-PL"/>
        </a:p>
      </dgm:t>
    </dgm:pt>
    <dgm:pt modelId="{72FC871B-DEAD-4264-B72F-4EE5F2BC7DC9}">
      <dgm:prSet phldrT="[Tekst]"/>
      <dgm:spPr/>
      <dgm:t>
        <a:bodyPr/>
        <a:lstStyle/>
        <a:p>
          <a:r>
            <a:rPr lang="pl-PL" b="1" dirty="0" smtClean="0"/>
            <a:t>Wejście-wyjście – pliki, sieć</a:t>
          </a:r>
          <a:endParaRPr lang="pl-PL" b="1" dirty="0"/>
        </a:p>
      </dgm:t>
    </dgm:pt>
    <dgm:pt modelId="{AD418CFA-E05C-40B9-B9BA-2D600E242A51}" type="parTrans" cxnId="{DAF0A241-1559-4B14-884B-2CF136BA5C88}">
      <dgm:prSet/>
      <dgm:spPr/>
      <dgm:t>
        <a:bodyPr/>
        <a:lstStyle/>
        <a:p>
          <a:endParaRPr lang="pl-PL"/>
        </a:p>
      </dgm:t>
    </dgm:pt>
    <dgm:pt modelId="{3A666C72-6B9C-4A99-B9DF-64A647416B4F}" type="sibTrans" cxnId="{DAF0A241-1559-4B14-884B-2CF136BA5C88}">
      <dgm:prSet/>
      <dgm:spPr/>
      <dgm:t>
        <a:bodyPr/>
        <a:lstStyle/>
        <a:p>
          <a:endParaRPr lang="pl-PL"/>
        </a:p>
      </dgm:t>
    </dgm:pt>
    <dgm:pt modelId="{ABE105EB-B0C8-4F27-B0AF-892BEA1223FC}" type="pres">
      <dgm:prSet presAssocID="{F58FB72A-943B-4047-ABCA-EC613CD1FB58}" presName="Name0" presStyleCnt="0">
        <dgm:presLayoutVars>
          <dgm:dir/>
          <dgm:animLvl val="lvl"/>
          <dgm:resizeHandles val="exact"/>
        </dgm:presLayoutVars>
      </dgm:prSet>
      <dgm:spPr/>
    </dgm:pt>
    <dgm:pt modelId="{5869D97F-1632-44D3-B3BB-0199F0CEF7D9}" type="pres">
      <dgm:prSet presAssocID="{4E5A0836-61EA-49EB-B79E-246967C57957}" presName="Name8" presStyleCnt="0"/>
      <dgm:spPr/>
    </dgm:pt>
    <dgm:pt modelId="{D02188DF-E7F7-421B-AA87-49878FBF9FF8}" type="pres">
      <dgm:prSet presAssocID="{4E5A0836-61EA-49EB-B79E-246967C57957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5002B82-4777-4838-9559-B47810988A1D}" type="pres">
      <dgm:prSet presAssocID="{4E5A0836-61EA-49EB-B79E-246967C579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40AEA5C-0379-4038-9F08-C926D1938DCD}" type="pres">
      <dgm:prSet presAssocID="{B15CD900-9EC5-4D62-B02F-30A16D707C3E}" presName="Name8" presStyleCnt="0"/>
      <dgm:spPr/>
    </dgm:pt>
    <dgm:pt modelId="{98F17ECB-2F05-4AE8-B446-5E3B9E078A7C}" type="pres">
      <dgm:prSet presAssocID="{B15CD900-9EC5-4D62-B02F-30A16D707C3E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6CCB632-7947-4577-9770-8654B77FF7B1}" type="pres">
      <dgm:prSet presAssocID="{B15CD900-9EC5-4D62-B02F-30A16D707C3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A8B5384-DA81-458F-808B-041EE3301B93}" type="pres">
      <dgm:prSet presAssocID="{F31E6478-F89B-4EE9-A7DA-3F328F536452}" presName="Name8" presStyleCnt="0"/>
      <dgm:spPr/>
    </dgm:pt>
    <dgm:pt modelId="{D9F68B27-581E-45A6-819D-A27253B8E8C1}" type="pres">
      <dgm:prSet presAssocID="{F31E6478-F89B-4EE9-A7DA-3F328F536452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77EA65A-E5F2-4E11-8FC0-3B9C2530C18E}" type="pres">
      <dgm:prSet presAssocID="{F31E6478-F89B-4EE9-A7DA-3F328F53645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6406598-A86D-4041-BE0A-19002E3AEBC0}" type="pres">
      <dgm:prSet presAssocID="{10233A71-BCDC-4546-A2F9-49681811679F}" presName="Name8" presStyleCnt="0"/>
      <dgm:spPr/>
    </dgm:pt>
    <dgm:pt modelId="{C504E89A-8172-4A0F-9C7A-2383A42B805C}" type="pres">
      <dgm:prSet presAssocID="{10233A71-BCDC-4546-A2F9-49681811679F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60F0E81-DC98-4940-89C0-7265916F5B06}" type="pres">
      <dgm:prSet presAssocID="{10233A71-BCDC-4546-A2F9-49681811679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5E93738-353C-458C-9884-2398DD6C46C4}" type="pres">
      <dgm:prSet presAssocID="{F0C0E154-7291-4A52-AE33-F2223A71C1E8}" presName="Name8" presStyleCnt="0"/>
      <dgm:spPr/>
    </dgm:pt>
    <dgm:pt modelId="{7D3EDE02-E549-407A-9CFB-D472759AB56F}" type="pres">
      <dgm:prSet presAssocID="{F0C0E154-7291-4A52-AE33-F2223A71C1E8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CA22D0D-C850-45D1-9396-74B7D726FCCD}" type="pres">
      <dgm:prSet presAssocID="{F0C0E154-7291-4A52-AE33-F2223A71C1E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2E4A2FD-128C-4B1A-8F52-3C6A223BCF89}" type="pres">
      <dgm:prSet presAssocID="{72FC871B-DEAD-4264-B72F-4EE5F2BC7DC9}" presName="Name8" presStyleCnt="0"/>
      <dgm:spPr/>
    </dgm:pt>
    <dgm:pt modelId="{08EF91D4-1D57-40E4-B5CA-4A8A160A6AEA}" type="pres">
      <dgm:prSet presAssocID="{72FC871B-DEAD-4264-B72F-4EE5F2BC7DC9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B855613-2323-4760-B262-C82C6A98FB16}" type="pres">
      <dgm:prSet presAssocID="{72FC871B-DEAD-4264-B72F-4EE5F2BC7DC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FEF0D0E-D03B-49F1-B42C-B8A332A1BE92}" type="presOf" srcId="{10233A71-BCDC-4546-A2F9-49681811679F}" destId="{C504E89A-8172-4A0F-9C7A-2383A42B805C}" srcOrd="0" destOrd="0" presId="urn:microsoft.com/office/officeart/2005/8/layout/pyramid1"/>
    <dgm:cxn modelId="{767A03E9-FB6E-446C-B4A2-2A2D56B74A79}" type="presOf" srcId="{F31E6478-F89B-4EE9-A7DA-3F328F536452}" destId="{D9F68B27-581E-45A6-819D-A27253B8E8C1}" srcOrd="0" destOrd="0" presId="urn:microsoft.com/office/officeart/2005/8/layout/pyramid1"/>
    <dgm:cxn modelId="{44885343-8087-4753-8F61-520D9FFF2ADC}" srcId="{F58FB72A-943B-4047-ABCA-EC613CD1FB58}" destId="{F0C0E154-7291-4A52-AE33-F2223A71C1E8}" srcOrd="4" destOrd="0" parTransId="{12FE88B4-30E2-41D7-8F8D-8876A14A2B9E}" sibTransId="{987F6581-84A4-43ED-A59E-7814092D20AD}"/>
    <dgm:cxn modelId="{74F9D4F0-8D7C-4473-9427-90313ACA3B73}" srcId="{F58FB72A-943B-4047-ABCA-EC613CD1FB58}" destId="{4E5A0836-61EA-49EB-B79E-246967C57957}" srcOrd="0" destOrd="0" parTransId="{DA7385AB-3A5E-4921-8A17-2E8971F04167}" sibTransId="{0E6C8E57-0DEE-41DD-97CB-BF84F62DC1F0}"/>
    <dgm:cxn modelId="{617E844C-E0A4-4E1C-9C90-C570139CEE8F}" type="presOf" srcId="{72FC871B-DEAD-4264-B72F-4EE5F2BC7DC9}" destId="{CB855613-2323-4760-B262-C82C6A98FB16}" srcOrd="1" destOrd="0" presId="urn:microsoft.com/office/officeart/2005/8/layout/pyramid1"/>
    <dgm:cxn modelId="{A3CFA024-1F3D-4BC0-8E15-AD77357EBB3B}" type="presOf" srcId="{F0C0E154-7291-4A52-AE33-F2223A71C1E8}" destId="{7D3EDE02-E549-407A-9CFB-D472759AB56F}" srcOrd="0" destOrd="0" presId="urn:microsoft.com/office/officeart/2005/8/layout/pyramid1"/>
    <dgm:cxn modelId="{146A6D16-7E6F-4794-82F0-CAA50E59056A}" srcId="{F58FB72A-943B-4047-ABCA-EC613CD1FB58}" destId="{B15CD900-9EC5-4D62-B02F-30A16D707C3E}" srcOrd="1" destOrd="0" parTransId="{101F46E2-C252-4766-9A9D-77B3B5BD13C2}" sibTransId="{459CCA50-55E8-450E-8885-CBE71E0D8627}"/>
    <dgm:cxn modelId="{1F4E539F-5428-4C2C-B075-A4B5B58C2A18}" srcId="{F58FB72A-943B-4047-ABCA-EC613CD1FB58}" destId="{F31E6478-F89B-4EE9-A7DA-3F328F536452}" srcOrd="2" destOrd="0" parTransId="{9DC94CA7-CE04-481E-8FA1-AA3275ABD37C}" sibTransId="{193F9DEC-54E8-4878-8C86-9604D0DF4312}"/>
    <dgm:cxn modelId="{4B611E88-02DF-4529-9BCC-30D93D4598A0}" type="presOf" srcId="{F0C0E154-7291-4A52-AE33-F2223A71C1E8}" destId="{8CA22D0D-C850-45D1-9396-74B7D726FCCD}" srcOrd="1" destOrd="0" presId="urn:microsoft.com/office/officeart/2005/8/layout/pyramid1"/>
    <dgm:cxn modelId="{844F18E1-CDD3-470A-99AE-991E73EF0955}" type="presOf" srcId="{F58FB72A-943B-4047-ABCA-EC613CD1FB58}" destId="{ABE105EB-B0C8-4F27-B0AF-892BEA1223FC}" srcOrd="0" destOrd="0" presId="urn:microsoft.com/office/officeart/2005/8/layout/pyramid1"/>
    <dgm:cxn modelId="{DAF0A241-1559-4B14-884B-2CF136BA5C88}" srcId="{F58FB72A-943B-4047-ABCA-EC613CD1FB58}" destId="{72FC871B-DEAD-4264-B72F-4EE5F2BC7DC9}" srcOrd="5" destOrd="0" parTransId="{AD418CFA-E05C-40B9-B9BA-2D600E242A51}" sibTransId="{3A666C72-6B9C-4A99-B9DF-64A647416B4F}"/>
    <dgm:cxn modelId="{88B74B75-3BF6-4960-A856-88218B866230}" type="presOf" srcId="{4E5A0836-61EA-49EB-B79E-246967C57957}" destId="{D02188DF-E7F7-421B-AA87-49878FBF9FF8}" srcOrd="0" destOrd="0" presId="urn:microsoft.com/office/officeart/2005/8/layout/pyramid1"/>
    <dgm:cxn modelId="{17D80EB4-5283-4399-8AAC-9A63A9294F3D}" type="presOf" srcId="{10233A71-BCDC-4546-A2F9-49681811679F}" destId="{E60F0E81-DC98-4940-89C0-7265916F5B06}" srcOrd="1" destOrd="0" presId="urn:microsoft.com/office/officeart/2005/8/layout/pyramid1"/>
    <dgm:cxn modelId="{C252D5A4-8886-448D-9586-9DA3A09CEE3A}" type="presOf" srcId="{F31E6478-F89B-4EE9-A7DA-3F328F536452}" destId="{377EA65A-E5F2-4E11-8FC0-3B9C2530C18E}" srcOrd="1" destOrd="0" presId="urn:microsoft.com/office/officeart/2005/8/layout/pyramid1"/>
    <dgm:cxn modelId="{487BD51D-1F3A-471F-85F1-56B4849D0D7F}" srcId="{F58FB72A-943B-4047-ABCA-EC613CD1FB58}" destId="{10233A71-BCDC-4546-A2F9-49681811679F}" srcOrd="3" destOrd="0" parTransId="{8CE7F0EE-73EF-4FB9-B4AE-B0641B287A9D}" sibTransId="{0F7E9061-7400-47F5-BB82-798BF94F74C3}"/>
    <dgm:cxn modelId="{B546B014-77C7-40C8-8E1E-C02ADBA76908}" type="presOf" srcId="{72FC871B-DEAD-4264-B72F-4EE5F2BC7DC9}" destId="{08EF91D4-1D57-40E4-B5CA-4A8A160A6AEA}" srcOrd="0" destOrd="0" presId="urn:microsoft.com/office/officeart/2005/8/layout/pyramid1"/>
    <dgm:cxn modelId="{1DB16E56-868B-457E-83A8-B2692D550360}" type="presOf" srcId="{B15CD900-9EC5-4D62-B02F-30A16D707C3E}" destId="{98F17ECB-2F05-4AE8-B446-5E3B9E078A7C}" srcOrd="0" destOrd="0" presId="urn:microsoft.com/office/officeart/2005/8/layout/pyramid1"/>
    <dgm:cxn modelId="{FAADDD17-9A01-4B5C-AD3A-54FEA8B5F6DB}" type="presOf" srcId="{B15CD900-9EC5-4D62-B02F-30A16D707C3E}" destId="{C6CCB632-7947-4577-9770-8654B77FF7B1}" srcOrd="1" destOrd="0" presId="urn:microsoft.com/office/officeart/2005/8/layout/pyramid1"/>
    <dgm:cxn modelId="{42D06371-65FF-4005-B06B-453B9B83DDFD}" type="presOf" srcId="{4E5A0836-61EA-49EB-B79E-246967C57957}" destId="{15002B82-4777-4838-9559-B47810988A1D}" srcOrd="1" destOrd="0" presId="urn:microsoft.com/office/officeart/2005/8/layout/pyramid1"/>
    <dgm:cxn modelId="{8B94D483-99A0-4BD7-8273-3F9A06A2B6B0}" type="presParOf" srcId="{ABE105EB-B0C8-4F27-B0AF-892BEA1223FC}" destId="{5869D97F-1632-44D3-B3BB-0199F0CEF7D9}" srcOrd="0" destOrd="0" presId="urn:microsoft.com/office/officeart/2005/8/layout/pyramid1"/>
    <dgm:cxn modelId="{860775C9-BD59-4C60-981C-F35FEEB0369A}" type="presParOf" srcId="{5869D97F-1632-44D3-B3BB-0199F0CEF7D9}" destId="{D02188DF-E7F7-421B-AA87-49878FBF9FF8}" srcOrd="0" destOrd="0" presId="urn:microsoft.com/office/officeart/2005/8/layout/pyramid1"/>
    <dgm:cxn modelId="{B2B36A3D-13F5-4B7E-BE5D-9165490B7E6D}" type="presParOf" srcId="{5869D97F-1632-44D3-B3BB-0199F0CEF7D9}" destId="{15002B82-4777-4838-9559-B47810988A1D}" srcOrd="1" destOrd="0" presId="urn:microsoft.com/office/officeart/2005/8/layout/pyramid1"/>
    <dgm:cxn modelId="{F3D97C81-D835-4CB2-BFA0-73F3BE2DC9F4}" type="presParOf" srcId="{ABE105EB-B0C8-4F27-B0AF-892BEA1223FC}" destId="{F40AEA5C-0379-4038-9F08-C926D1938DCD}" srcOrd="1" destOrd="0" presId="urn:microsoft.com/office/officeart/2005/8/layout/pyramid1"/>
    <dgm:cxn modelId="{CEE0ABCF-3035-439A-9D01-382C8117E390}" type="presParOf" srcId="{F40AEA5C-0379-4038-9F08-C926D1938DCD}" destId="{98F17ECB-2F05-4AE8-B446-5E3B9E078A7C}" srcOrd="0" destOrd="0" presId="urn:microsoft.com/office/officeart/2005/8/layout/pyramid1"/>
    <dgm:cxn modelId="{E65C7C70-854B-40FC-A170-E9B4AF7B076F}" type="presParOf" srcId="{F40AEA5C-0379-4038-9F08-C926D1938DCD}" destId="{C6CCB632-7947-4577-9770-8654B77FF7B1}" srcOrd="1" destOrd="0" presId="urn:microsoft.com/office/officeart/2005/8/layout/pyramid1"/>
    <dgm:cxn modelId="{7CA5F9EC-3C64-452B-9251-63C51EEEADCD}" type="presParOf" srcId="{ABE105EB-B0C8-4F27-B0AF-892BEA1223FC}" destId="{2A8B5384-DA81-458F-808B-041EE3301B93}" srcOrd="2" destOrd="0" presId="urn:microsoft.com/office/officeart/2005/8/layout/pyramid1"/>
    <dgm:cxn modelId="{25B04582-50CA-4545-B1CB-16E535C6F0EF}" type="presParOf" srcId="{2A8B5384-DA81-458F-808B-041EE3301B93}" destId="{D9F68B27-581E-45A6-819D-A27253B8E8C1}" srcOrd="0" destOrd="0" presId="urn:microsoft.com/office/officeart/2005/8/layout/pyramid1"/>
    <dgm:cxn modelId="{91C34A37-F90E-4726-8874-888102B1C6E0}" type="presParOf" srcId="{2A8B5384-DA81-458F-808B-041EE3301B93}" destId="{377EA65A-E5F2-4E11-8FC0-3B9C2530C18E}" srcOrd="1" destOrd="0" presId="urn:microsoft.com/office/officeart/2005/8/layout/pyramid1"/>
    <dgm:cxn modelId="{145B09A2-A688-4868-A866-D44295801CA4}" type="presParOf" srcId="{ABE105EB-B0C8-4F27-B0AF-892BEA1223FC}" destId="{26406598-A86D-4041-BE0A-19002E3AEBC0}" srcOrd="3" destOrd="0" presId="urn:microsoft.com/office/officeart/2005/8/layout/pyramid1"/>
    <dgm:cxn modelId="{38BF3FB9-2C2B-4D52-AC69-59733F74AE55}" type="presParOf" srcId="{26406598-A86D-4041-BE0A-19002E3AEBC0}" destId="{C504E89A-8172-4A0F-9C7A-2383A42B805C}" srcOrd="0" destOrd="0" presId="urn:microsoft.com/office/officeart/2005/8/layout/pyramid1"/>
    <dgm:cxn modelId="{DE963A00-D640-4DFC-B94E-4B5888CE1123}" type="presParOf" srcId="{26406598-A86D-4041-BE0A-19002E3AEBC0}" destId="{E60F0E81-DC98-4940-89C0-7265916F5B06}" srcOrd="1" destOrd="0" presId="urn:microsoft.com/office/officeart/2005/8/layout/pyramid1"/>
    <dgm:cxn modelId="{CD5278E4-12DB-41A4-86EC-616F0461AF97}" type="presParOf" srcId="{ABE105EB-B0C8-4F27-B0AF-892BEA1223FC}" destId="{25E93738-353C-458C-9884-2398DD6C46C4}" srcOrd="4" destOrd="0" presId="urn:microsoft.com/office/officeart/2005/8/layout/pyramid1"/>
    <dgm:cxn modelId="{D2479D2D-F03E-4767-9DE5-EB090C351CF3}" type="presParOf" srcId="{25E93738-353C-458C-9884-2398DD6C46C4}" destId="{7D3EDE02-E549-407A-9CFB-D472759AB56F}" srcOrd="0" destOrd="0" presId="urn:microsoft.com/office/officeart/2005/8/layout/pyramid1"/>
    <dgm:cxn modelId="{CB5113F1-A1DB-44F1-8BA5-61B2AAFCE86F}" type="presParOf" srcId="{25E93738-353C-458C-9884-2398DD6C46C4}" destId="{8CA22D0D-C850-45D1-9396-74B7D726FCCD}" srcOrd="1" destOrd="0" presId="urn:microsoft.com/office/officeart/2005/8/layout/pyramid1"/>
    <dgm:cxn modelId="{BEC1C271-B17A-4CE3-8CCB-55C66AE11C5B}" type="presParOf" srcId="{ABE105EB-B0C8-4F27-B0AF-892BEA1223FC}" destId="{02E4A2FD-128C-4B1A-8F52-3C6A223BCF89}" srcOrd="5" destOrd="0" presId="urn:microsoft.com/office/officeart/2005/8/layout/pyramid1"/>
    <dgm:cxn modelId="{3C52B01E-2F90-4BC4-80B5-75C516699637}" type="presParOf" srcId="{02E4A2FD-128C-4B1A-8F52-3C6A223BCF89}" destId="{08EF91D4-1D57-40E4-B5CA-4A8A160A6AEA}" srcOrd="0" destOrd="0" presId="urn:microsoft.com/office/officeart/2005/8/layout/pyramid1"/>
    <dgm:cxn modelId="{E7B36CBE-99F2-4E2B-9325-7C26A3F52BF4}" type="presParOf" srcId="{02E4A2FD-128C-4B1A-8F52-3C6A223BCF89}" destId="{CB855613-2323-4760-B262-C82C6A98FB1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2188DF-E7F7-421B-AA87-49878FBF9FF8}">
      <dsp:nvSpPr>
        <dsp:cNvPr id="0" name=""/>
        <dsp:cNvSpPr/>
      </dsp:nvSpPr>
      <dsp:spPr>
        <a:xfrm>
          <a:off x="3429000" y="0"/>
          <a:ext cx="1371599" cy="822854"/>
        </a:xfrm>
        <a:prstGeom prst="trapezoid">
          <a:avLst>
            <a:gd name="adj" fmla="val 83344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 smtClean="0"/>
            <a:t>Dodawanie, odejmowanie, mnożenie</a:t>
          </a:r>
          <a:endParaRPr lang="pl-PL" sz="1500" b="1" kern="1200" dirty="0"/>
        </a:p>
      </dsp:txBody>
      <dsp:txXfrm>
        <a:off x="3429000" y="0"/>
        <a:ext cx="1371599" cy="822854"/>
      </dsp:txXfrm>
    </dsp:sp>
    <dsp:sp modelId="{98F17ECB-2F05-4AE8-B446-5E3B9E078A7C}">
      <dsp:nvSpPr>
        <dsp:cNvPr id="0" name=""/>
        <dsp:cNvSpPr/>
      </dsp:nvSpPr>
      <dsp:spPr>
        <a:xfrm>
          <a:off x="2743200" y="822854"/>
          <a:ext cx="2743199" cy="822854"/>
        </a:xfrm>
        <a:prstGeom prst="trapezoid">
          <a:avLst>
            <a:gd name="adj" fmla="val 83344"/>
          </a:avLst>
        </a:prstGeom>
        <a:solidFill>
          <a:schemeClr val="accent1">
            <a:shade val="80000"/>
            <a:hueOff val="17063"/>
            <a:satOff val="-194"/>
            <a:lumOff val="469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 smtClean="0"/>
            <a:t>Dzielenie, funkcje </a:t>
          </a:r>
          <a:r>
            <a:rPr lang="pl-PL" sz="1500" b="1" kern="1200" dirty="0" smtClean="0"/>
            <a:t>transcendentalne</a:t>
          </a:r>
          <a:endParaRPr lang="pl-PL" sz="1500" b="1" kern="1200" dirty="0"/>
        </a:p>
      </dsp:txBody>
      <dsp:txXfrm>
        <a:off x="3223260" y="822854"/>
        <a:ext cx="1783080" cy="822854"/>
      </dsp:txXfrm>
    </dsp:sp>
    <dsp:sp modelId="{D9F68B27-581E-45A6-819D-A27253B8E8C1}">
      <dsp:nvSpPr>
        <dsp:cNvPr id="0" name=""/>
        <dsp:cNvSpPr/>
      </dsp:nvSpPr>
      <dsp:spPr>
        <a:xfrm>
          <a:off x="2057400" y="1645708"/>
          <a:ext cx="4114799" cy="822854"/>
        </a:xfrm>
        <a:prstGeom prst="trapezoid">
          <a:avLst>
            <a:gd name="adj" fmla="val 83344"/>
          </a:avLst>
        </a:prstGeom>
        <a:solidFill>
          <a:schemeClr val="accent1">
            <a:shade val="80000"/>
            <a:hueOff val="34126"/>
            <a:satOff val="-388"/>
            <a:lumOff val="939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 err="1" smtClean="0"/>
            <a:t>Branching</a:t>
          </a:r>
          <a:r>
            <a:rPr lang="pl-PL" sz="1500" b="1" kern="1200" dirty="0" smtClean="0"/>
            <a:t>, metody wirtualne, skok pod wskaźnik</a:t>
          </a:r>
          <a:endParaRPr lang="pl-PL" sz="1500" b="1" kern="1200" dirty="0"/>
        </a:p>
      </dsp:txBody>
      <dsp:txXfrm>
        <a:off x="2777490" y="1645708"/>
        <a:ext cx="2674620" cy="822854"/>
      </dsp:txXfrm>
    </dsp:sp>
    <dsp:sp modelId="{C504E89A-8172-4A0F-9C7A-2383A42B805C}">
      <dsp:nvSpPr>
        <dsp:cNvPr id="0" name=""/>
        <dsp:cNvSpPr/>
      </dsp:nvSpPr>
      <dsp:spPr>
        <a:xfrm>
          <a:off x="1371600" y="2468562"/>
          <a:ext cx="5486399" cy="822854"/>
        </a:xfrm>
        <a:prstGeom prst="trapezoid">
          <a:avLst>
            <a:gd name="adj" fmla="val 83344"/>
          </a:avLst>
        </a:prstGeom>
        <a:solidFill>
          <a:schemeClr val="accent1">
            <a:shade val="80000"/>
            <a:hueOff val="51189"/>
            <a:satOff val="-582"/>
            <a:lumOff val="1408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 smtClean="0"/>
            <a:t>Dynamiczna alokacja pamięci</a:t>
          </a:r>
          <a:endParaRPr lang="pl-PL" sz="1500" b="1" kern="1200" dirty="0"/>
        </a:p>
      </dsp:txBody>
      <dsp:txXfrm>
        <a:off x="2331720" y="2468562"/>
        <a:ext cx="3566160" cy="822854"/>
      </dsp:txXfrm>
    </dsp:sp>
    <dsp:sp modelId="{7D3EDE02-E549-407A-9CFB-D472759AB56F}">
      <dsp:nvSpPr>
        <dsp:cNvPr id="0" name=""/>
        <dsp:cNvSpPr/>
      </dsp:nvSpPr>
      <dsp:spPr>
        <a:xfrm>
          <a:off x="685799" y="3291416"/>
          <a:ext cx="6858000" cy="822854"/>
        </a:xfrm>
        <a:prstGeom prst="trapezoid">
          <a:avLst>
            <a:gd name="adj" fmla="val 83344"/>
          </a:avLst>
        </a:prstGeom>
        <a:solidFill>
          <a:schemeClr val="accent1">
            <a:shade val="80000"/>
            <a:hueOff val="68252"/>
            <a:satOff val="-776"/>
            <a:lumOff val="187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 smtClean="0"/>
            <a:t>Zasoby systemowe – tekstury</a:t>
          </a:r>
          <a:r>
            <a:rPr lang="pl-PL" sz="1500" b="1" kern="1200" dirty="0" smtClean="0"/>
            <a:t>, </a:t>
          </a:r>
          <a:r>
            <a:rPr lang="pl-PL" sz="1500" b="1" kern="1200" dirty="0" smtClean="0"/>
            <a:t>wątki, gniazda</a:t>
          </a:r>
          <a:endParaRPr lang="pl-PL" sz="1500" b="1" kern="1200" dirty="0"/>
        </a:p>
      </dsp:txBody>
      <dsp:txXfrm>
        <a:off x="1885949" y="3291416"/>
        <a:ext cx="4457700" cy="822854"/>
      </dsp:txXfrm>
    </dsp:sp>
    <dsp:sp modelId="{08EF91D4-1D57-40E4-B5CA-4A8A160A6AEA}">
      <dsp:nvSpPr>
        <dsp:cNvPr id="0" name=""/>
        <dsp:cNvSpPr/>
      </dsp:nvSpPr>
      <dsp:spPr>
        <a:xfrm>
          <a:off x="0" y="4114270"/>
          <a:ext cx="8229600" cy="822854"/>
        </a:xfrm>
        <a:prstGeom prst="trapezoid">
          <a:avLst>
            <a:gd name="adj" fmla="val 83344"/>
          </a:avLst>
        </a:prstGeom>
        <a:solidFill>
          <a:schemeClr val="accent1">
            <a:shade val="80000"/>
            <a:hueOff val="85315"/>
            <a:satOff val="-970"/>
            <a:lumOff val="234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b="1" kern="1200" dirty="0" smtClean="0"/>
            <a:t>Wejście-wyjście – pliki, sieć</a:t>
          </a:r>
          <a:endParaRPr lang="pl-PL" sz="1500" b="1" kern="1200" dirty="0"/>
        </a:p>
      </dsp:txBody>
      <dsp:txXfrm>
        <a:off x="1440179" y="4114270"/>
        <a:ext cx="5349240" cy="822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BAC37-6D67-4AEB-9B23-855593AC0644}" type="datetimeFigureOut">
              <a:rPr lang="pl-PL" smtClean="0"/>
              <a:pPr/>
              <a:t>2010-11-02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158BB-A8C4-4FF8-BA60-E15DCF78AA7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158BB-A8C4-4FF8-BA60-E15DCF78AA71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kumimoji="0" lang="pl-PL" dirty="0" smtClean="0"/>
              <a:t>Kliknij, aby edytować styl</a:t>
            </a:r>
            <a:endParaRPr kumimoji="0" lang="en-US" dirty="0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dirty="0" smtClean="0"/>
              <a:t>Kliknij, aby edytować styl wzorca podtytułu</a:t>
            </a:r>
            <a:endParaRPr kumimoji="0" lang="en-US" dirty="0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Prostokąt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rostokąt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2050" name="Picture 2" descr="G:\Graphics\Kolo naukowe Polygon.jpg"/>
          <p:cNvPicPr>
            <a:picLocks noChangeAspect="1" noChangeArrowheads="1"/>
          </p:cNvPicPr>
          <p:nvPr userDrawn="1"/>
        </p:nvPicPr>
        <p:blipFill>
          <a:blip r:embed="rId2" cstate="print"/>
          <a:srcRect t="23077" b="21154"/>
          <a:stretch>
            <a:fillRect/>
          </a:stretch>
        </p:blipFill>
        <p:spPr bwMode="auto">
          <a:xfrm>
            <a:off x="899592" y="548680"/>
            <a:ext cx="6369812" cy="266429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kumimoji="0" lang="pl-PL" dirty="0" smtClean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buSzPct val="90000"/>
              <a:defRPr/>
            </a:lvl1pPr>
          </a:lstStyle>
          <a:p>
            <a:pPr lvl="0" eaLnBrk="1" latinLnBrk="0" hangingPunct="1"/>
            <a:r>
              <a:rPr lang="pl-PL" dirty="0" smtClean="0"/>
              <a:t>Kliknij, aby edytować style wzorca tekstu</a:t>
            </a:r>
          </a:p>
          <a:p>
            <a:pPr lvl="1" eaLnBrk="1" latinLnBrk="0" hangingPunct="1"/>
            <a:r>
              <a:rPr lang="pl-PL" dirty="0" smtClean="0"/>
              <a:t>Drugi poziom</a:t>
            </a:r>
          </a:p>
          <a:p>
            <a:pPr lvl="2" eaLnBrk="1" latinLnBrk="0" hangingPunct="1"/>
            <a:r>
              <a:rPr lang="pl-PL" dirty="0" smtClean="0"/>
              <a:t>Trzeci poziom</a:t>
            </a:r>
          </a:p>
          <a:p>
            <a:pPr lvl="3" eaLnBrk="1" latinLnBrk="0" hangingPunct="1"/>
            <a:r>
              <a:rPr lang="pl-PL" dirty="0" smtClean="0"/>
              <a:t>Czwarty poziom</a:t>
            </a:r>
          </a:p>
          <a:p>
            <a:pPr lvl="4" eaLnBrk="1" latinLnBrk="0" hangingPunct="1"/>
            <a:r>
              <a:rPr lang="pl-PL" dirty="0" smtClean="0"/>
              <a:t>Piąty poziom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 smtClean="0"/>
              <a:t>Kliknij, aby edytować style wzorca tekstu</a:t>
            </a:r>
          </a:p>
          <a:p>
            <a:pPr lvl="1" eaLnBrk="1" latinLnBrk="0" hangingPunct="1"/>
            <a:r>
              <a:rPr kumimoji="0" lang="pl-PL" dirty="0" smtClean="0"/>
              <a:t>Drugi poziom</a:t>
            </a:r>
          </a:p>
          <a:p>
            <a:pPr lvl="2" eaLnBrk="1" latinLnBrk="0" hangingPunct="1"/>
            <a:r>
              <a:rPr kumimoji="0" lang="pl-PL" dirty="0" smtClean="0"/>
              <a:t>Trzeci poziom</a:t>
            </a:r>
          </a:p>
          <a:p>
            <a:pPr lvl="3" eaLnBrk="1" latinLnBrk="0" hangingPunct="1"/>
            <a:r>
              <a:rPr kumimoji="0" lang="pl-PL" dirty="0" smtClean="0"/>
              <a:t>Czwarty poziom</a:t>
            </a:r>
          </a:p>
          <a:p>
            <a:pPr lvl="4" eaLnBrk="1" latinLnBrk="0" hangingPunct="1"/>
            <a:r>
              <a:rPr kumimoji="0" lang="pl-PL" dirty="0" smtClean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3074" name="Picture 2" descr="G:\Graphics\Kolo naukowe Polygon - 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8384" y="116632"/>
            <a:ext cx="1008112" cy="10081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1"/>
        </a:buClr>
        <a:buSzPct val="100000"/>
        <a:buFont typeface="Wingdings" pitchFamily="2" charset="2"/>
        <a:buChar char="§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>
            <a:lumMod val="50000"/>
            <a:lumOff val="50000"/>
          </a:schemeClr>
        </a:buClr>
        <a:buSzPct val="110000"/>
        <a:buFont typeface="Arial" pitchFamily="34" charset="0"/>
        <a:buChar char="•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awicki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github.com/paulhodge/EASTL" TargetMode="External"/><Relationship Id="rId3" Type="http://schemas.openxmlformats.org/officeDocument/2006/relationships/hyperlink" Target="http://yosefk.com/c++fqa/" TargetMode="External"/><Relationship Id="rId7" Type="http://schemas.openxmlformats.org/officeDocument/2006/relationships/hyperlink" Target="http://www.open-std.org/jtc1/sc22/wg21/docs/papers/2007/n2271.html" TargetMode="External"/><Relationship Id="rId2" Type="http://schemas.openxmlformats.org/officeDocument/2006/relationships/hyperlink" Target="http://www.tiobe.com/index.php/content/paperinfo/tpci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rum.gamedev.pl/index.php/topic,19151.msg229335.html#msg229335" TargetMode="External"/><Relationship Id="rId5" Type="http://schemas.openxmlformats.org/officeDocument/2006/relationships/hyperlink" Target="http://bit.ly/90fCdE" TargetMode="External"/><Relationship Id="rId4" Type="http://schemas.openxmlformats.org/officeDocument/2006/relationships/hyperlink" Target="http://gameprogrammingpatter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 smtClean="0"/>
              <a:t>C++ w programowaniu gier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 fontScale="85000" lnSpcReduction="10000"/>
          </a:bodyPr>
          <a:lstStyle/>
          <a:p>
            <a:pPr algn="ctr"/>
            <a:r>
              <a:rPr lang="pl-PL" dirty="0" smtClean="0"/>
              <a:t>Adam Sawicki - </a:t>
            </a:r>
            <a:r>
              <a:rPr lang="pl-PL" dirty="0" err="1" smtClean="0">
                <a:hlinkClick r:id="rId2"/>
              </a:rPr>
              <a:t>www.asawicki.info</a:t>
            </a:r>
            <a:r>
              <a:rPr lang="pl-PL" dirty="0" smtClean="0"/>
              <a:t> - 30 października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C++?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 smtClean="0"/>
              <a:t>jakim języku pisze się gry?</a:t>
            </a:r>
          </a:p>
          <a:p>
            <a:endParaRPr lang="pl-PL" dirty="0" smtClean="0"/>
          </a:p>
          <a:p>
            <a:r>
              <a:rPr lang="pl-PL" dirty="0" smtClean="0"/>
              <a:t>Poważne tytuły na PC i konsole - </a:t>
            </a:r>
            <a:r>
              <a:rPr lang="pl-PL" dirty="0" smtClean="0">
                <a:solidFill>
                  <a:schemeClr val="accent1"/>
                </a:solidFill>
              </a:rPr>
              <a:t>tylko C++!</a:t>
            </a:r>
          </a:p>
          <a:p>
            <a:r>
              <a:rPr lang="pl-PL" dirty="0" smtClean="0"/>
              <a:t>Inne platformy – </a:t>
            </a:r>
            <a:r>
              <a:rPr lang="pl-PL" dirty="0" smtClean="0">
                <a:solidFill>
                  <a:schemeClr val="accent1"/>
                </a:solidFill>
              </a:rPr>
              <a:t>różnie</a:t>
            </a:r>
          </a:p>
          <a:p>
            <a:pPr lvl="1"/>
            <a:r>
              <a:rPr lang="pl-PL" dirty="0" err="1" smtClean="0"/>
              <a:t>iPhone</a:t>
            </a:r>
            <a:r>
              <a:rPr lang="pl-PL" dirty="0" smtClean="0"/>
              <a:t>, </a:t>
            </a:r>
            <a:r>
              <a:rPr lang="pl-PL" dirty="0" err="1" smtClean="0"/>
              <a:t>iPad</a:t>
            </a:r>
            <a:r>
              <a:rPr lang="pl-PL" dirty="0" smtClean="0"/>
              <a:t> – </a:t>
            </a:r>
            <a:r>
              <a:rPr lang="pl-PL" dirty="0" err="1" smtClean="0"/>
              <a:t>Objective</a:t>
            </a:r>
            <a:r>
              <a:rPr lang="pl-PL" dirty="0" smtClean="0"/>
              <a:t> C (oraz C++)</a:t>
            </a:r>
          </a:p>
          <a:p>
            <a:pPr lvl="1"/>
            <a:r>
              <a:rPr lang="pl-PL" dirty="0" smtClean="0"/>
              <a:t>Android – Java (oraz C++)</a:t>
            </a:r>
          </a:p>
          <a:p>
            <a:pPr lvl="1"/>
            <a:r>
              <a:rPr lang="pl-PL" dirty="0" smtClean="0"/>
              <a:t>Web – </a:t>
            </a:r>
            <a:r>
              <a:rPr lang="pl-PL" dirty="0" err="1" smtClean="0"/>
              <a:t>ActionScript</a:t>
            </a:r>
            <a:r>
              <a:rPr lang="pl-PL" dirty="0" smtClean="0"/>
              <a:t> (</a:t>
            </a:r>
            <a:r>
              <a:rPr lang="pl-PL" dirty="0" err="1" smtClean="0"/>
              <a:t>Flash</a:t>
            </a:r>
            <a:r>
              <a:rPr lang="pl-PL" dirty="0" smtClean="0"/>
              <a:t>), </a:t>
            </a:r>
            <a:r>
              <a:rPr lang="pl-PL" dirty="0" err="1" smtClean="0"/>
              <a:t>JavaScript</a:t>
            </a:r>
            <a:r>
              <a:rPr lang="pl-PL" dirty="0" smtClean="0"/>
              <a:t>, …</a:t>
            </a:r>
          </a:p>
          <a:p>
            <a:r>
              <a:rPr lang="pl-PL" dirty="0" smtClean="0"/>
              <a:t>Amatorskie projekty – </a:t>
            </a:r>
            <a:r>
              <a:rPr lang="pl-PL" dirty="0" smtClean="0">
                <a:solidFill>
                  <a:schemeClr val="accent1"/>
                </a:solidFill>
              </a:rPr>
              <a:t>dowolnie</a:t>
            </a:r>
          </a:p>
          <a:p>
            <a:pPr lvl="1"/>
            <a:r>
              <a:rPr lang="pl-PL" dirty="0" smtClean="0"/>
              <a:t>XNA, Java, </a:t>
            </a:r>
            <a:r>
              <a:rPr lang="pl-PL" dirty="0" err="1" smtClean="0"/>
              <a:t>Python</a:t>
            </a:r>
            <a:r>
              <a:rPr lang="pl-PL" dirty="0" smtClean="0"/>
              <a:t>, cokolwiek…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2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C</a:t>
            </a:r>
            <a:r>
              <a:rPr lang="pl-PL" dirty="0" smtClean="0"/>
              <a:t>++?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3</a:t>
            </a:fld>
            <a:endParaRPr lang="pl-PL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b="43118"/>
          <a:stretch>
            <a:fillRect/>
          </a:stretch>
        </p:blipFill>
        <p:spPr bwMode="auto">
          <a:xfrm>
            <a:off x="755576" y="2276872"/>
            <a:ext cx="6552728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e tekstowe 6"/>
          <p:cNvSpPr txBox="1"/>
          <p:nvPr/>
        </p:nvSpPr>
        <p:spPr>
          <a:xfrm>
            <a:off x="467544" y="1268760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C++ to nie </a:t>
            </a:r>
            <a:r>
              <a:rPr lang="pl-PL" sz="2400" dirty="0" smtClean="0">
                <a:solidFill>
                  <a:schemeClr val="accent1"/>
                </a:solidFill>
              </a:rPr>
              <a:t>najważniejszy</a:t>
            </a:r>
            <a:r>
              <a:rPr lang="pl-PL" sz="2400" dirty="0" smtClean="0"/>
              <a:t> język na świecie.</a:t>
            </a:r>
          </a:p>
          <a:p>
            <a:pPr>
              <a:tabLst>
                <a:tab pos="8256588" algn="r"/>
              </a:tabLst>
            </a:pPr>
            <a:r>
              <a:rPr lang="en-US" sz="2400" dirty="0" smtClean="0"/>
              <a:t>TIOBE </a:t>
            </a:r>
            <a:r>
              <a:rPr lang="en-US" sz="2400" dirty="0" smtClean="0"/>
              <a:t>Programming Community Index for October </a:t>
            </a:r>
            <a:r>
              <a:rPr lang="en-US" sz="2400" dirty="0" smtClean="0"/>
              <a:t>201</a:t>
            </a:r>
            <a:r>
              <a:rPr lang="pl-PL" sz="2400" dirty="0" smtClean="0"/>
              <a:t>0</a:t>
            </a:r>
          </a:p>
          <a:p>
            <a:pPr>
              <a:tabLst>
                <a:tab pos="8256588" algn="r"/>
              </a:tabLst>
            </a:pPr>
            <a:r>
              <a:rPr lang="pl-PL" sz="2400" dirty="0" smtClean="0"/>
              <a:t>	[TIOBE</a:t>
            </a:r>
            <a:r>
              <a:rPr lang="pl-PL" sz="2400" dirty="0" smtClean="0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C++?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dirty="0" smtClean="0"/>
              <a:t>C++ nie jest </a:t>
            </a:r>
            <a:r>
              <a:rPr lang="pl-PL" dirty="0" smtClean="0">
                <a:solidFill>
                  <a:schemeClr val="accent1"/>
                </a:solidFill>
              </a:rPr>
              <a:t>idealny</a:t>
            </a:r>
            <a:r>
              <a:rPr lang="pl-PL" dirty="0" smtClean="0"/>
              <a:t> </a:t>
            </a:r>
            <a:r>
              <a:rPr lang="pl-PL" dirty="0" smtClean="0"/>
              <a:t>[</a:t>
            </a:r>
            <a:r>
              <a:rPr lang="pl-PL" dirty="0" err="1" smtClean="0"/>
              <a:t>C++FQA</a:t>
            </a:r>
            <a:r>
              <a:rPr lang="pl-PL" dirty="0" smtClean="0"/>
              <a:t>]</a:t>
            </a:r>
          </a:p>
          <a:p>
            <a:pPr lvl="1"/>
            <a:r>
              <a:rPr lang="pl-PL" dirty="0" smtClean="0"/>
              <a:t>Jest trudny i obszerny</a:t>
            </a:r>
          </a:p>
          <a:p>
            <a:pPr lvl="2"/>
            <a:r>
              <a:rPr lang="pl-PL" dirty="0" smtClean="0"/>
              <a:t>Np. wskaźniki, szablony, przeciążenia</a:t>
            </a:r>
          </a:p>
          <a:p>
            <a:pPr lvl="1"/>
            <a:r>
              <a:rPr lang="pl-PL" dirty="0" smtClean="0"/>
              <a:t>Wiele rzeczy nieustandaryzowane</a:t>
            </a:r>
          </a:p>
          <a:p>
            <a:pPr lvl="2"/>
            <a:r>
              <a:rPr lang="pl-PL" dirty="0" smtClean="0"/>
              <a:t>Np. </a:t>
            </a:r>
            <a:r>
              <a:rPr lang="pl-PL" dirty="0" err="1" smtClean="0"/>
              <a:t>stringi</a:t>
            </a:r>
            <a:r>
              <a:rPr lang="pl-PL" dirty="0" smtClean="0"/>
              <a:t>, kontenery, obsługa błędów, brak ABI</a:t>
            </a:r>
          </a:p>
          <a:p>
            <a:pPr lvl="1"/>
            <a:r>
              <a:rPr lang="pl-PL" dirty="0" smtClean="0"/>
              <a:t>Uboga biblioteka standardowa</a:t>
            </a:r>
          </a:p>
          <a:p>
            <a:pPr lvl="1"/>
            <a:r>
              <a:rPr lang="pl-PL" dirty="0" smtClean="0"/>
              <a:t>Niski poziom</a:t>
            </a:r>
          </a:p>
          <a:p>
            <a:pPr lvl="2"/>
            <a:r>
              <a:rPr lang="pl-PL" dirty="0" smtClean="0"/>
              <a:t>Potrzeba dużo kodu, żeby cokolwiek napisać</a:t>
            </a:r>
          </a:p>
          <a:p>
            <a:pPr lvl="2"/>
            <a:r>
              <a:rPr lang="pl-PL" dirty="0" smtClean="0"/>
              <a:t>Łatwo o różnorodne błędy, np. w zarządzaniu pamięcią</a:t>
            </a:r>
          </a:p>
          <a:p>
            <a:pPr lvl="2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C++?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dirty="0" smtClean="0"/>
              <a:t>Jednak C++ to </a:t>
            </a:r>
            <a:r>
              <a:rPr lang="pl-PL" dirty="0" smtClean="0">
                <a:solidFill>
                  <a:schemeClr val="accent1"/>
                </a:solidFill>
              </a:rPr>
              <a:t>najlepszy/jedyny</a:t>
            </a:r>
            <a:r>
              <a:rPr lang="pl-PL" dirty="0" smtClean="0"/>
              <a:t> wybór do gier</a:t>
            </a:r>
          </a:p>
          <a:p>
            <a:pPr lvl="1"/>
            <a:r>
              <a:rPr lang="pl-PL" dirty="0" smtClean="0"/>
              <a:t>Dostatecznie wysoki poziom, by pisać złożone programy</a:t>
            </a:r>
          </a:p>
          <a:p>
            <a:pPr lvl="2"/>
            <a:r>
              <a:rPr lang="pl-PL" dirty="0" smtClean="0"/>
              <a:t>Np. programowanie obiektowe</a:t>
            </a:r>
          </a:p>
          <a:p>
            <a:pPr lvl="1"/>
            <a:r>
              <a:rPr lang="pl-PL" dirty="0" smtClean="0"/>
              <a:t>Dostatecznie niski poziom, by pisać wydajny kod</a:t>
            </a:r>
          </a:p>
          <a:p>
            <a:pPr lvl="2"/>
            <a:r>
              <a:rPr lang="pl-PL" dirty="0" smtClean="0"/>
              <a:t>Np. wskaźniki, brak wirtualnej maszyny, ręczne zarządzanie pamięcią</a:t>
            </a:r>
          </a:p>
          <a:p>
            <a:pPr lvl="1"/>
            <a:r>
              <a:rPr lang="pl-PL" dirty="0" smtClean="0"/>
              <a:t>Jest szeroko wspieranym standardem</a:t>
            </a:r>
          </a:p>
          <a:p>
            <a:pPr lvl="2"/>
            <a:r>
              <a:rPr lang="pl-PL" dirty="0" smtClean="0"/>
              <a:t>API, biblioteki i silniki do gier mają zwykle interfejs do C/C++</a:t>
            </a:r>
          </a:p>
          <a:p>
            <a:pPr lvl="1"/>
            <a:r>
              <a:rPr lang="pl-PL" dirty="0" smtClean="0"/>
              <a:t>Istnieją kompilatory na interesujące nas platformy</a:t>
            </a:r>
          </a:p>
          <a:p>
            <a:pPr lvl="2"/>
            <a:r>
              <a:rPr lang="pl-PL" dirty="0" smtClean="0"/>
              <a:t>PC/Windows, Xbox 360, </a:t>
            </a:r>
            <a:r>
              <a:rPr lang="pl-PL" dirty="0" err="1" smtClean="0"/>
              <a:t>PlayStation</a:t>
            </a:r>
            <a:r>
              <a:rPr lang="pl-PL" dirty="0" smtClean="0"/>
              <a:t> 3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Nie kombinuj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dirty="0" smtClean="0"/>
              <a:t>W programowaniu gier chodzi o to, żeby </a:t>
            </a:r>
            <a:r>
              <a:rPr lang="pl-PL" dirty="0" smtClean="0">
                <a:solidFill>
                  <a:schemeClr val="accent1"/>
                </a:solidFill>
              </a:rPr>
              <a:t>napisać grę</a:t>
            </a:r>
          </a:p>
          <a:p>
            <a:r>
              <a:rPr lang="pl-PL" dirty="0" smtClean="0"/>
              <a:t>Warto pisać wszystko </a:t>
            </a:r>
            <a:r>
              <a:rPr lang="pl-PL" dirty="0" smtClean="0">
                <a:solidFill>
                  <a:schemeClr val="accent1"/>
                </a:solidFill>
              </a:rPr>
              <a:t>jak najprościej</a:t>
            </a:r>
          </a:p>
          <a:p>
            <a:r>
              <a:rPr lang="pl-PL" dirty="0" smtClean="0"/>
              <a:t>Dlatego nie kombinuj!</a:t>
            </a:r>
          </a:p>
          <a:p>
            <a:pPr lvl="1"/>
            <a:r>
              <a:rPr lang="pl-PL" dirty="0" smtClean="0"/>
              <a:t>Nie musisz być mistrzem inżynierii oprogramowania</a:t>
            </a:r>
          </a:p>
          <a:p>
            <a:pPr lvl="2"/>
            <a:r>
              <a:rPr lang="pl-PL" dirty="0" smtClean="0"/>
              <a:t>Nie powinieneś przekombinować z </a:t>
            </a:r>
            <a:r>
              <a:rPr lang="pl-PL" dirty="0" smtClean="0">
                <a:solidFill>
                  <a:schemeClr val="accent1"/>
                </a:solidFill>
              </a:rPr>
              <a:t>programowaniem obiektowym</a:t>
            </a:r>
            <a:r>
              <a:rPr lang="pl-PL" dirty="0" smtClean="0"/>
              <a:t> i </a:t>
            </a:r>
            <a:r>
              <a:rPr lang="pl-PL" dirty="0" smtClean="0">
                <a:solidFill>
                  <a:schemeClr val="accent1"/>
                </a:solidFill>
              </a:rPr>
              <a:t>wzorcami projektowymi</a:t>
            </a:r>
          </a:p>
          <a:p>
            <a:pPr lvl="1"/>
            <a:r>
              <a:rPr lang="pl-PL" dirty="0" smtClean="0"/>
              <a:t>Nie musisz znać na pamięć standardu C++</a:t>
            </a:r>
          </a:p>
          <a:p>
            <a:pPr lvl="2"/>
            <a:r>
              <a:rPr lang="pl-PL" dirty="0" smtClean="0"/>
              <a:t>Nie powinieneś przekombinować z </a:t>
            </a:r>
            <a:r>
              <a:rPr lang="pl-PL" dirty="0" smtClean="0">
                <a:solidFill>
                  <a:schemeClr val="accent1"/>
                </a:solidFill>
              </a:rPr>
              <a:t>preprocesorem</a:t>
            </a:r>
            <a:r>
              <a:rPr lang="pl-PL" dirty="0" smtClean="0"/>
              <a:t>, </a:t>
            </a:r>
            <a:r>
              <a:rPr lang="pl-PL" dirty="0" smtClean="0">
                <a:solidFill>
                  <a:schemeClr val="accent1"/>
                </a:solidFill>
              </a:rPr>
              <a:t>szablonami</a:t>
            </a:r>
            <a:r>
              <a:rPr lang="pl-PL" dirty="0" smtClean="0"/>
              <a:t> i </a:t>
            </a:r>
            <a:r>
              <a:rPr lang="pl-PL" dirty="0" smtClean="0">
                <a:solidFill>
                  <a:schemeClr val="accent1"/>
                </a:solidFill>
              </a:rPr>
              <a:t>przeciążaniem operatorów</a:t>
            </a:r>
            <a:endParaRPr lang="pl-PL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C++ a programowanie gier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Programowanie gier dopiero zaczyna się tam, gdzie kończy się nauka C++</a:t>
            </a:r>
          </a:p>
          <a:p>
            <a:pPr lvl="1"/>
            <a:r>
              <a:rPr lang="pl-PL" dirty="0" smtClean="0"/>
              <a:t>Problem z </a:t>
            </a:r>
            <a:r>
              <a:rPr lang="pl-PL" dirty="0" smtClean="0">
                <a:solidFill>
                  <a:schemeClr val="accent1"/>
                </a:solidFill>
              </a:rPr>
              <a:t>konstruktorem</a:t>
            </a:r>
            <a:r>
              <a:rPr lang="pl-PL" dirty="0" smtClean="0"/>
              <a:t> klasy? Zrobić metodę </a:t>
            </a:r>
            <a:r>
              <a:rPr lang="pl-PL" dirty="0" err="1" smtClean="0"/>
              <a:t>Init</a:t>
            </a:r>
            <a:r>
              <a:rPr lang="pl-PL" dirty="0" smtClean="0"/>
              <a:t>!</a:t>
            </a:r>
          </a:p>
          <a:p>
            <a:pPr lvl="1"/>
            <a:r>
              <a:rPr lang="pl-PL" dirty="0" smtClean="0"/>
              <a:t>Problem z </a:t>
            </a:r>
            <a:r>
              <a:rPr lang="pl-PL" dirty="0" err="1" smtClean="0">
                <a:solidFill>
                  <a:schemeClr val="accent1"/>
                </a:solidFill>
              </a:rPr>
              <a:t>const</a:t>
            </a:r>
            <a:r>
              <a:rPr lang="pl-PL" dirty="0" smtClean="0">
                <a:solidFill>
                  <a:schemeClr val="accent1"/>
                </a:solidFill>
              </a:rPr>
              <a:t> </a:t>
            </a:r>
            <a:r>
              <a:rPr lang="pl-PL" dirty="0" err="1" smtClean="0">
                <a:solidFill>
                  <a:schemeClr val="accent1"/>
                </a:solidFill>
              </a:rPr>
              <a:t>correctness</a:t>
            </a:r>
            <a:r>
              <a:rPr lang="pl-PL" dirty="0" smtClean="0"/>
              <a:t>? </a:t>
            </a:r>
            <a:r>
              <a:rPr lang="pl-PL" dirty="0" err="1" smtClean="0"/>
              <a:t>Immutability</a:t>
            </a:r>
            <a:r>
              <a:rPr lang="pl-PL" dirty="0" smtClean="0"/>
              <a:t>, koncepcja deskryptora.</a:t>
            </a:r>
          </a:p>
          <a:p>
            <a:pPr lvl="1"/>
            <a:r>
              <a:rPr lang="pl-PL" dirty="0" smtClean="0"/>
              <a:t>Problem z </a:t>
            </a:r>
            <a:r>
              <a:rPr lang="pl-PL" dirty="0" err="1" smtClean="0">
                <a:solidFill>
                  <a:schemeClr val="accent1"/>
                </a:solidFill>
              </a:rPr>
              <a:t>singletonem</a:t>
            </a:r>
            <a:r>
              <a:rPr lang="pl-PL" dirty="0" smtClean="0"/>
              <a:t>? Jawnie inicjalizować i finalizować podsystemy!</a:t>
            </a:r>
          </a:p>
          <a:p>
            <a:pPr lvl="1"/>
            <a:r>
              <a:rPr lang="pl-PL" dirty="0" smtClean="0"/>
              <a:t>Za dużo </a:t>
            </a:r>
            <a:r>
              <a:rPr lang="pl-PL" dirty="0" smtClean="0">
                <a:solidFill>
                  <a:schemeClr val="accent1"/>
                </a:solidFill>
              </a:rPr>
              <a:t>getterów i </a:t>
            </a:r>
            <a:r>
              <a:rPr lang="pl-PL" dirty="0" err="1" smtClean="0">
                <a:solidFill>
                  <a:schemeClr val="accent1"/>
                </a:solidFill>
              </a:rPr>
              <a:t>setterów</a:t>
            </a:r>
            <a:r>
              <a:rPr lang="pl-PL" dirty="0" smtClean="0"/>
              <a:t>? Pisać struktury, pola publiczne!</a:t>
            </a:r>
          </a:p>
          <a:p>
            <a:pPr lvl="1"/>
            <a:r>
              <a:rPr lang="pl-PL" dirty="0" smtClean="0"/>
              <a:t>Wiele zagadnień typowych w programowaniu gier [GPPATTERNS]</a:t>
            </a:r>
          </a:p>
          <a:p>
            <a:pPr lvl="2"/>
            <a:r>
              <a:rPr lang="pl-PL" dirty="0" smtClean="0"/>
              <a:t>Np. podwójne buforowanie, architektura komponentowa, pula </a:t>
            </a:r>
            <a:r>
              <a:rPr lang="pl-PL" dirty="0" err="1" smtClean="0"/>
              <a:t>obieków</a:t>
            </a: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pl-PL" b="1" dirty="0" err="1" smtClean="0">
                <a:latin typeface="+mn-lt"/>
              </a:rPr>
              <a:t>Data-Driven</a:t>
            </a:r>
            <a:endParaRPr lang="pl-PL" b="1" dirty="0">
              <a:latin typeface="+mn-lt"/>
            </a:endParaRPr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414933"/>
          </a:xfrm>
        </p:spPr>
        <p:txBody>
          <a:bodyPr/>
          <a:lstStyle/>
          <a:p>
            <a:pPr algn="ctr"/>
            <a:r>
              <a:rPr lang="pl-PL" sz="2800" dirty="0" smtClean="0">
                <a:sym typeface="Wingdings" pitchFamily="2" charset="2"/>
              </a:rPr>
              <a:t></a:t>
            </a:r>
            <a:endParaRPr lang="pl-PL" sz="2800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405408"/>
          </a:xfrm>
        </p:spPr>
        <p:txBody>
          <a:bodyPr>
            <a:noAutofit/>
          </a:bodyPr>
          <a:lstStyle/>
          <a:p>
            <a:pPr algn="ctr"/>
            <a:r>
              <a:rPr lang="pl-PL" sz="2800" dirty="0" smtClean="0">
                <a:sym typeface="Wingdings" pitchFamily="2" charset="2"/>
              </a:rPr>
              <a:t></a:t>
            </a:r>
            <a:endParaRPr lang="pl-PL" sz="28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4"/>
          </p:nvPr>
        </p:nvSpPr>
        <p:spPr>
          <a:xfrm>
            <a:off x="5220072" y="1844824"/>
            <a:ext cx="3606552" cy="42484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"Boss": {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	"Life": 1000,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	"</a:t>
            </a:r>
            <a:r>
              <a:rPr lang="pl-PL" sz="1600" b="1" dirty="0" err="1" smtClean="0">
                <a:latin typeface="Courier New" pitchFamily="49" charset="0"/>
                <a:cs typeface="Courier New" pitchFamily="49" charset="0"/>
              </a:rPr>
              <a:t>Armor</a:t>
            </a: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": 200,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	"</a:t>
            </a:r>
            <a:r>
              <a:rPr lang="pl-PL" sz="1600" b="1" dirty="0" err="1" smtClean="0">
                <a:latin typeface="Courier New" pitchFamily="49" charset="0"/>
                <a:cs typeface="Courier New" pitchFamily="49" charset="0"/>
              </a:rPr>
              <a:t>Weapon</a:t>
            </a: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": "Laser"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},</a:t>
            </a:r>
          </a:p>
          <a:p>
            <a:pPr>
              <a:buNone/>
            </a:pPr>
            <a:endParaRPr lang="pl-PL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"Laser": {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	"</a:t>
            </a:r>
            <a:r>
              <a:rPr lang="pl-PL" sz="1600" b="1" dirty="0" err="1" smtClean="0">
                <a:latin typeface="Courier New" pitchFamily="49" charset="0"/>
                <a:cs typeface="Courier New" pitchFamily="49" charset="0"/>
              </a:rPr>
              <a:t>ParticleEffect</a:t>
            </a: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":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    "</a:t>
            </a: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LaserEffect02",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	"</a:t>
            </a:r>
            <a:r>
              <a:rPr lang="pl-PL" sz="1600" b="1" dirty="0" err="1" smtClean="0">
                <a:latin typeface="Courier New" pitchFamily="49" charset="0"/>
                <a:cs typeface="Courier New" pitchFamily="49" charset="0"/>
              </a:rPr>
              <a:t>Damage</a:t>
            </a: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": 1000,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	"</a:t>
            </a:r>
            <a:r>
              <a:rPr lang="pl-PL" sz="1600" b="1" dirty="0" err="1" smtClean="0">
                <a:latin typeface="Courier New" pitchFamily="49" charset="0"/>
                <a:cs typeface="Courier New" pitchFamily="49" charset="0"/>
              </a:rPr>
              <a:t>Duration</a:t>
            </a: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": 2.5,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	"</a:t>
            </a:r>
            <a:r>
              <a:rPr lang="pl-PL" sz="1600" b="1" dirty="0" err="1" smtClean="0">
                <a:latin typeface="Courier New" pitchFamily="49" charset="0"/>
                <a:cs typeface="Courier New" pitchFamily="49" charset="0"/>
              </a:rPr>
              <a:t>Cooldown</a:t>
            </a: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": 0.7</a:t>
            </a:r>
          </a:p>
          <a:p>
            <a:pPr>
              <a:buNone/>
            </a:pPr>
            <a:r>
              <a:rPr lang="pl-PL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pl-PL" sz="16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" name="Picture 2" descr="G:\tmp\Main.bmp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1628800"/>
            <a:ext cx="4549663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Optymalizacja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Optymalizacja – co w praktyce oznacza?</a:t>
            </a:r>
          </a:p>
          <a:p>
            <a:pPr lvl="1"/>
            <a:r>
              <a:rPr lang="pl-PL" dirty="0" smtClean="0"/>
              <a:t>Jednym kojarzy się z doborem algorytmu o dobrej złożoności asymptotycznej</a:t>
            </a:r>
          </a:p>
          <a:p>
            <a:pPr lvl="1"/>
            <a:r>
              <a:rPr lang="pl-PL" dirty="0" smtClean="0"/>
              <a:t>Innym kojarzy się z przepisaniem algorytmu na asembler</a:t>
            </a:r>
          </a:p>
          <a:p>
            <a:r>
              <a:rPr lang="pl-PL" dirty="0" smtClean="0"/>
              <a:t>Prawda leży pośrodku!</a:t>
            </a:r>
          </a:p>
          <a:p>
            <a:pPr lvl="1"/>
            <a:r>
              <a:rPr lang="pl-PL" dirty="0" smtClean="0"/>
              <a:t>Duże obiekty przekazywać i zwracać przez wskaźnik lub referencję, nie przez wartość</a:t>
            </a:r>
          </a:p>
          <a:p>
            <a:pPr lvl="1"/>
            <a:r>
              <a:rPr lang="pl-PL" dirty="0" smtClean="0"/>
              <a:t>Upraszczać obliczenia matematyczne, mnożyć zamiast dzielić</a:t>
            </a:r>
          </a:p>
          <a:p>
            <a:pPr lvl="1"/>
            <a:r>
              <a:rPr lang="pl-PL" dirty="0" smtClean="0"/>
              <a:t>Nie definiować złożonych zmiennych wewnątrz pętli</a:t>
            </a:r>
          </a:p>
          <a:p>
            <a:pPr lvl="1"/>
            <a:r>
              <a:rPr lang="pl-PL" dirty="0" smtClean="0"/>
              <a:t>Nie ufać optymalizacji kompilatora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Wydajność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10</a:t>
            </a:fld>
            <a:endParaRPr lang="pl-PL"/>
          </a:p>
        </p:txBody>
      </p:sp>
      <p:graphicFrame>
        <p:nvGraphicFramePr>
          <p:cNvPr id="12" name="Symbol zastępczy zawartości 11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Optymalizacja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4797152"/>
            <a:ext cx="8229600" cy="1440160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Nietrafienie w pamięć podręczną – </a:t>
            </a:r>
            <a:r>
              <a:rPr lang="pl-PL" dirty="0" err="1" smtClean="0">
                <a:solidFill>
                  <a:schemeClr val="accent1"/>
                </a:solidFill>
              </a:rPr>
              <a:t>cache</a:t>
            </a:r>
            <a:r>
              <a:rPr lang="pl-PL" dirty="0" smtClean="0">
                <a:solidFill>
                  <a:schemeClr val="accent1"/>
                </a:solidFill>
              </a:rPr>
              <a:t> miss</a:t>
            </a:r>
          </a:p>
          <a:p>
            <a:pPr lvl="1"/>
            <a:r>
              <a:rPr lang="pl-PL" dirty="0" smtClean="0"/>
              <a:t>1980: Odwołanie do pamięci RAM ≈ 1 cykl procesora</a:t>
            </a:r>
          </a:p>
          <a:p>
            <a:pPr lvl="1"/>
            <a:r>
              <a:rPr lang="pl-PL" dirty="0" smtClean="0"/>
              <a:t>2009: Odwołanie do pamięci RAM </a:t>
            </a:r>
            <a:r>
              <a:rPr lang="pl-PL" dirty="0" smtClean="0">
                <a:latin typeface="Calibri"/>
                <a:cs typeface="Calibri"/>
              </a:rPr>
              <a:t>≥ </a:t>
            </a:r>
            <a:r>
              <a:rPr lang="pl-PL" dirty="0" smtClean="0">
                <a:solidFill>
                  <a:schemeClr val="accent1"/>
                </a:solidFill>
              </a:rPr>
              <a:t>400</a:t>
            </a:r>
            <a:r>
              <a:rPr lang="pl-PL" dirty="0" smtClean="0"/>
              <a:t> cykli procesora</a:t>
            </a:r>
          </a:p>
          <a:p>
            <a:pPr algn="r">
              <a:buNone/>
            </a:pPr>
            <a:r>
              <a:rPr lang="pl-PL" dirty="0" smtClean="0">
                <a:solidFill>
                  <a:schemeClr val="accent1"/>
                </a:solidFill>
              </a:rPr>
              <a:t>[POOP]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6624736" cy="354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Optymalizacja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dirty="0" smtClean="0"/>
              <a:t>Lokalność </a:t>
            </a:r>
            <a:r>
              <a:rPr lang="pl-PL" dirty="0" smtClean="0"/>
              <a:t>odwołań ważniejsza, niż ilość obliczeń</a:t>
            </a:r>
          </a:p>
          <a:p>
            <a:pPr lvl="1"/>
            <a:r>
              <a:rPr lang="pl-PL" dirty="0" smtClean="0"/>
              <a:t>Programowanie obiektowe </a:t>
            </a:r>
            <a:r>
              <a:rPr lang="pl-PL" dirty="0" smtClean="0">
                <a:sym typeface="Wingdings" pitchFamily="2" charset="2"/>
              </a:rPr>
              <a:t></a:t>
            </a:r>
            <a:endParaRPr lang="pl-PL" dirty="0" smtClean="0"/>
          </a:p>
          <a:p>
            <a:pPr lvl="1"/>
            <a:r>
              <a:rPr lang="pl-PL" dirty="0" smtClean="0"/>
              <a:t>Programowanie zorientowane na dane </a:t>
            </a:r>
            <a:r>
              <a:rPr lang="pl-PL" dirty="0" smtClean="0">
                <a:sym typeface="Wingdings" pitchFamily="2" charset="2"/>
              </a:rPr>
              <a:t></a:t>
            </a:r>
            <a:endParaRPr lang="pl-PL" dirty="0" smtClean="0"/>
          </a:p>
          <a:p>
            <a:pPr lvl="1"/>
            <a:r>
              <a:rPr lang="pl-PL" dirty="0" smtClean="0"/>
              <a:t>Obiekty alokowane osobno, rozrzucone po pamięci </a:t>
            </a:r>
            <a:r>
              <a:rPr lang="pl-PL" dirty="0" smtClean="0">
                <a:sym typeface="Wingdings" pitchFamily="2" charset="2"/>
              </a:rPr>
              <a:t></a:t>
            </a:r>
            <a:endParaRPr lang="pl-PL" dirty="0" smtClean="0"/>
          </a:p>
          <a:p>
            <a:pPr lvl="1"/>
            <a:r>
              <a:rPr lang="pl-PL" dirty="0" smtClean="0"/>
              <a:t>Obiekty w tablicy, w ciągłym obszarze pamięci </a:t>
            </a:r>
            <a:r>
              <a:rPr lang="pl-PL" dirty="0" smtClean="0">
                <a:sym typeface="Wingdings" pitchFamily="2" charset="2"/>
              </a:rPr>
              <a:t></a:t>
            </a:r>
          </a:p>
          <a:p>
            <a:pPr lvl="1"/>
            <a:r>
              <a:rPr lang="pl-PL" dirty="0" smtClean="0">
                <a:sym typeface="Wingdings" pitchFamily="2" charset="2"/>
              </a:rPr>
              <a:t>Pakowanie danych</a:t>
            </a:r>
          </a:p>
          <a:p>
            <a:pPr lvl="2"/>
            <a:r>
              <a:rPr lang="pl-PL" dirty="0" err="1" smtClean="0">
                <a:sym typeface="Wingdings" pitchFamily="2" charset="2"/>
              </a:rPr>
              <a:t>short</a:t>
            </a:r>
            <a:r>
              <a:rPr lang="pl-PL" dirty="0" smtClean="0">
                <a:sym typeface="Wingdings" pitchFamily="2" charset="2"/>
              </a:rPr>
              <a:t>, char</a:t>
            </a:r>
          </a:p>
          <a:p>
            <a:pPr lvl="2"/>
            <a:r>
              <a:rPr lang="pl-PL" dirty="0" smtClean="0">
                <a:sym typeface="Wingdings" pitchFamily="2" charset="2"/>
              </a:rPr>
              <a:t>Flagi bitowe</a:t>
            </a:r>
          </a:p>
          <a:p>
            <a:pPr lvl="2"/>
            <a:r>
              <a:rPr lang="pl-PL" dirty="0" smtClean="0">
                <a:sym typeface="Wingdings" pitchFamily="2" charset="2"/>
              </a:rPr>
              <a:t>Pola bitowe</a:t>
            </a:r>
          </a:p>
          <a:p>
            <a:pPr lvl="2"/>
            <a:r>
              <a:rPr lang="pl-PL" dirty="0" smtClean="0">
                <a:sym typeface="Wingdings" pitchFamily="2" charset="2"/>
              </a:rPr>
              <a:t>Nawet zmiana kolejności pól może wpłynąć na wydajność!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Najlepsza optymalizacja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>
                <a:solidFill>
                  <a:schemeClr val="accent1"/>
                </a:solidFill>
              </a:rPr>
              <a:t>„Najszybszy kod to taki, który nigdy się nie wykonuje”</a:t>
            </a:r>
          </a:p>
          <a:p>
            <a:r>
              <a:rPr lang="pl-PL" dirty="0" err="1" smtClean="0">
                <a:solidFill>
                  <a:schemeClr val="accent1"/>
                </a:solidFill>
              </a:rPr>
              <a:t>Precalc</a:t>
            </a:r>
            <a:r>
              <a:rPr lang="pl-PL" dirty="0" smtClean="0"/>
              <a:t> – przygotować dane wcześniej, nie liczyć za każdym razem</a:t>
            </a:r>
          </a:p>
          <a:p>
            <a:pPr lvl="1"/>
            <a:r>
              <a:rPr lang="pl-PL" dirty="0" smtClean="0"/>
              <a:t>Podczas wczytywania gry NIE </a:t>
            </a:r>
            <a:r>
              <a:rPr lang="pl-PL" dirty="0" err="1" smtClean="0">
                <a:solidFill>
                  <a:schemeClr val="accent1"/>
                </a:solidFill>
              </a:rPr>
              <a:t>parsować</a:t>
            </a:r>
            <a:r>
              <a:rPr lang="pl-PL" dirty="0" smtClean="0"/>
              <a:t> plików tekstowych, XML, modeli OBJ, tekstur PNG, nie </a:t>
            </a:r>
            <a:r>
              <a:rPr lang="pl-PL" dirty="0" smtClean="0">
                <a:solidFill>
                  <a:schemeClr val="accent1"/>
                </a:solidFill>
              </a:rPr>
              <a:t>kompilować</a:t>
            </a:r>
            <a:r>
              <a:rPr lang="pl-PL" dirty="0" smtClean="0"/>
              <a:t> </a:t>
            </a:r>
            <a:r>
              <a:rPr lang="pl-PL" dirty="0" err="1" smtClean="0"/>
              <a:t>shaderów</a:t>
            </a:r>
            <a:endParaRPr lang="pl-PL" dirty="0" smtClean="0"/>
          </a:p>
          <a:p>
            <a:pPr lvl="1"/>
            <a:r>
              <a:rPr lang="pl-PL" dirty="0" smtClean="0"/>
              <a:t>Edytor lub inne narzędzia powinny przygotować </a:t>
            </a:r>
            <a:r>
              <a:rPr lang="pl-PL" dirty="0" err="1" smtClean="0"/>
              <a:t>assety</a:t>
            </a:r>
            <a:r>
              <a:rPr lang="pl-PL" dirty="0" smtClean="0"/>
              <a:t> w </a:t>
            </a:r>
            <a:r>
              <a:rPr lang="pl-PL" dirty="0" smtClean="0">
                <a:solidFill>
                  <a:schemeClr val="accent1"/>
                </a:solidFill>
              </a:rPr>
              <a:t>docelowym</a:t>
            </a:r>
            <a:r>
              <a:rPr lang="pl-PL" dirty="0" smtClean="0"/>
              <a:t> formacie: modele do wczytania </a:t>
            </a:r>
            <a:r>
              <a:rPr lang="pl-PL" dirty="0" smtClean="0">
                <a:solidFill>
                  <a:schemeClr val="accent1"/>
                </a:solidFill>
              </a:rPr>
              <a:t>prosto</a:t>
            </a:r>
            <a:r>
              <a:rPr lang="pl-PL" dirty="0" smtClean="0"/>
              <a:t> do VB/VBO, tekstury w DDS (ewentualnie JPEG), własne formaty plików, VFS</a:t>
            </a:r>
          </a:p>
          <a:p>
            <a:pPr lvl="1"/>
            <a:r>
              <a:rPr lang="pl-PL" dirty="0" smtClean="0"/>
              <a:t>Podczas działania gry NIE liczyć </a:t>
            </a:r>
            <a:r>
              <a:rPr lang="pl-PL" dirty="0" smtClean="0">
                <a:solidFill>
                  <a:schemeClr val="accent1"/>
                </a:solidFill>
              </a:rPr>
              <a:t>w każdej klatce </a:t>
            </a:r>
            <a:r>
              <a:rPr lang="pl-PL" dirty="0" smtClean="0"/>
              <a:t>tego, co można przygotować </a:t>
            </a:r>
            <a:r>
              <a:rPr lang="pl-PL" dirty="0" smtClean="0">
                <a:solidFill>
                  <a:schemeClr val="accent1"/>
                </a:solidFill>
              </a:rPr>
              <a:t>raz</a:t>
            </a:r>
            <a:r>
              <a:rPr lang="pl-PL" dirty="0" smtClean="0"/>
              <a:t> lub policzyć raz na jakiś czas (np. w AI)</a:t>
            </a:r>
          </a:p>
          <a:p>
            <a:r>
              <a:rPr lang="pl-PL" dirty="0" smtClean="0"/>
              <a:t>Stosować </a:t>
            </a:r>
            <a:r>
              <a:rPr lang="pl-PL" dirty="0" err="1" smtClean="0"/>
              <a:t>culling</a:t>
            </a:r>
            <a:r>
              <a:rPr lang="pl-PL" dirty="0" smtClean="0"/>
              <a:t> i podział przestrzeni, aby nie przetwarzać tego, czego nie widać lub co nie jest istotne</a:t>
            </a:r>
          </a:p>
          <a:p>
            <a:r>
              <a:rPr lang="pl-PL" dirty="0" smtClean="0"/>
              <a:t>LOD – </a:t>
            </a:r>
            <a:r>
              <a:rPr lang="pl-PL" dirty="0" err="1" smtClean="0"/>
              <a:t>Level</a:t>
            </a:r>
            <a:r>
              <a:rPr lang="pl-PL" dirty="0" smtClean="0"/>
              <a:t> od </a:t>
            </a:r>
            <a:r>
              <a:rPr lang="pl-PL" dirty="0" err="1" smtClean="0"/>
              <a:t>Detail</a:t>
            </a:r>
            <a:r>
              <a:rPr lang="pl-PL" dirty="0" smtClean="0"/>
              <a:t> – kiedy mimo wszystko trzeba przetwarzać dużo danych, można mniej szczegółowo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Wyjątki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14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pl-PL" dirty="0" smtClean="0"/>
          </a:p>
          <a:p>
            <a:r>
              <a:rPr lang="pl-PL" dirty="0" smtClean="0"/>
              <a:t>W kodzie poważnej gry wyjątki powinny być nieużywane, a ich obsługa </a:t>
            </a:r>
            <a:r>
              <a:rPr lang="pl-PL" dirty="0" smtClean="0">
                <a:solidFill>
                  <a:schemeClr val="accent1"/>
                </a:solidFill>
              </a:rPr>
              <a:t>wyłączona</a:t>
            </a:r>
          </a:p>
          <a:p>
            <a:pPr lvl="1"/>
            <a:r>
              <a:rPr lang="pl-PL" dirty="0" smtClean="0"/>
              <a:t>Brak standardowego sposobu obsługi błędów w C++</a:t>
            </a:r>
          </a:p>
          <a:p>
            <a:pPr lvl="1"/>
            <a:r>
              <a:rPr lang="pl-PL" dirty="0" smtClean="0"/>
              <a:t>Niedoskonałość wyjątków C++ - brak </a:t>
            </a:r>
            <a:r>
              <a:rPr lang="pl-PL" dirty="0" err="1" smtClean="0"/>
              <a:t>finally</a:t>
            </a:r>
            <a:r>
              <a:rPr lang="pl-PL" dirty="0" smtClean="0"/>
              <a:t>, RAII nie jest powszechne</a:t>
            </a:r>
          </a:p>
          <a:p>
            <a:pPr lvl="1"/>
            <a:r>
              <a:rPr lang="pl-PL" dirty="0" smtClean="0"/>
              <a:t>Pojęcie błędu w grze nie ma takiego sensu jak w programie</a:t>
            </a:r>
          </a:p>
          <a:p>
            <a:pPr lvl="1"/>
            <a:r>
              <a:rPr lang="pl-PL" dirty="0" smtClean="0"/>
              <a:t>Włączone wsparcie dla wyjątków w kompilatorze C++ to </a:t>
            </a:r>
            <a:r>
              <a:rPr lang="pl-PL" dirty="0" smtClean="0">
                <a:solidFill>
                  <a:schemeClr val="accent1"/>
                </a:solidFill>
              </a:rPr>
              <a:t>duża strata wydajności</a:t>
            </a:r>
            <a:r>
              <a:rPr lang="pl-PL" dirty="0" smtClean="0"/>
              <a:t>, nawet kiedy wyjątki nie są faktycznie używane</a:t>
            </a:r>
          </a:p>
          <a:p>
            <a:pPr lvl="1"/>
            <a:r>
              <a:rPr lang="pl-PL" dirty="0" smtClean="0"/>
              <a:t>Kompilatory C++ na konsolach nie wspierają wyjątków [</a:t>
            </a:r>
            <a:r>
              <a:rPr lang="pl-PL" dirty="0" err="1" smtClean="0"/>
              <a:t>KosztWyjątków</a:t>
            </a:r>
            <a:r>
              <a:rPr lang="pl-PL" dirty="0" smtClean="0"/>
              <a:t>]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STL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err="1" smtClean="0"/>
              <a:t>STL-a</a:t>
            </a:r>
            <a:r>
              <a:rPr lang="pl-PL" dirty="0" smtClean="0"/>
              <a:t> też często nie używa się w programowaniu gier</a:t>
            </a:r>
          </a:p>
          <a:p>
            <a:pPr lvl="1"/>
            <a:r>
              <a:rPr lang="pl-PL" dirty="0" smtClean="0"/>
              <a:t>Wprawdzie warto mieć szablony kontenerów i mogą działać wydajnie,</a:t>
            </a:r>
          </a:p>
          <a:p>
            <a:pPr lvl="1"/>
            <a:r>
              <a:rPr lang="pl-PL" dirty="0" smtClean="0"/>
              <a:t>jednak STL robi zbyt dużo dynamicznych alokacji pamięci.</a:t>
            </a:r>
          </a:p>
          <a:p>
            <a:pPr lvl="1"/>
            <a:r>
              <a:rPr lang="pl-PL" dirty="0" err="1" smtClean="0"/>
              <a:t>Stringów</a:t>
            </a:r>
            <a:r>
              <a:rPr lang="pl-PL" dirty="0" smtClean="0"/>
              <a:t> używać tylko do pokazywania tekstu użytkownikowi, nie wewnętrznie w kodzie gry</a:t>
            </a:r>
          </a:p>
          <a:p>
            <a:pPr lvl="1"/>
            <a:r>
              <a:rPr lang="pl-PL" dirty="0" smtClean="0"/>
              <a:t>Unikać </a:t>
            </a:r>
            <a:r>
              <a:rPr lang="pl-PL" dirty="0" err="1" smtClean="0"/>
              <a:t>std::list</a:t>
            </a:r>
            <a:r>
              <a:rPr lang="pl-PL" dirty="0" smtClean="0"/>
              <a:t>, </a:t>
            </a:r>
            <a:r>
              <a:rPr lang="pl-PL" dirty="0" err="1" smtClean="0"/>
              <a:t>std::set</a:t>
            </a:r>
            <a:r>
              <a:rPr lang="pl-PL" dirty="0" smtClean="0"/>
              <a:t>, </a:t>
            </a:r>
            <a:r>
              <a:rPr lang="pl-PL" dirty="0" err="1" smtClean="0"/>
              <a:t>std::map</a:t>
            </a:r>
            <a:r>
              <a:rPr lang="pl-PL" dirty="0" smtClean="0"/>
              <a:t>, najlepszy jest </a:t>
            </a:r>
            <a:r>
              <a:rPr lang="pl-PL" dirty="0" err="1" smtClean="0">
                <a:solidFill>
                  <a:schemeClr val="accent1"/>
                </a:solidFill>
              </a:rPr>
              <a:t>std::vector</a:t>
            </a:r>
            <a:endParaRPr lang="pl-PL" dirty="0" smtClean="0">
              <a:solidFill>
                <a:schemeClr val="accent1"/>
              </a:solidFill>
            </a:endParaRP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EASTL</a:t>
            </a:r>
            <a:r>
              <a:rPr lang="pl-PL" dirty="0" smtClean="0"/>
              <a:t> – implementacja STL dostosowana do programowania gier [EASTL], udostępniona ostatnio za darmo [EASTL/GIT]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równoległe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16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To dziedzina obszerna, trudna, wciąż dojrzewająca,</a:t>
            </a:r>
          </a:p>
          <a:p>
            <a:r>
              <a:rPr lang="pl-PL" dirty="0" smtClean="0"/>
              <a:t>ale bardzo ważna, opłacalna i już obowiązkowa!</a:t>
            </a:r>
          </a:p>
          <a:p>
            <a:r>
              <a:rPr lang="pl-PL" dirty="0" smtClean="0"/>
              <a:t>Wątki i </a:t>
            </a:r>
            <a:r>
              <a:rPr lang="pl-PL" dirty="0" err="1" smtClean="0"/>
              <a:t>muteksy</a:t>
            </a:r>
            <a:r>
              <a:rPr lang="pl-PL" dirty="0" smtClean="0"/>
              <a:t> to dopiero początek…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708919"/>
            <a:ext cx="6840760" cy="355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Narzędzia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17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Jedyna słuszna platforma: Windows :)</a:t>
            </a:r>
          </a:p>
          <a:p>
            <a:r>
              <a:rPr lang="pl-PL" dirty="0" smtClean="0"/>
              <a:t>Jedyne słuszne IDE: Visual C++ :)</a:t>
            </a:r>
          </a:p>
          <a:p>
            <a:endParaRPr lang="pl-PL" dirty="0" smtClean="0"/>
          </a:p>
          <a:p>
            <a:r>
              <a:rPr lang="pl-PL" dirty="0" smtClean="0"/>
              <a:t>Narzędzia pomocnicze:</a:t>
            </a:r>
          </a:p>
          <a:p>
            <a:pPr lvl="1"/>
            <a:r>
              <a:rPr lang="pl-PL" dirty="0" smtClean="0"/>
              <a:t>Śledzenie wycieków pamięci: własny </a:t>
            </a:r>
            <a:r>
              <a:rPr lang="pl-PL" dirty="0" err="1" smtClean="0"/>
              <a:t>alokator</a:t>
            </a:r>
            <a:r>
              <a:rPr lang="pl-PL" dirty="0" smtClean="0"/>
              <a:t> pamięci, Visual </a:t>
            </a:r>
            <a:r>
              <a:rPr lang="pl-PL" dirty="0" err="1" smtClean="0"/>
              <a:t>Leak</a:t>
            </a:r>
            <a:r>
              <a:rPr lang="pl-PL" dirty="0" smtClean="0"/>
              <a:t> </a:t>
            </a:r>
            <a:r>
              <a:rPr lang="pl-PL" dirty="0" err="1" smtClean="0"/>
              <a:t>Detector</a:t>
            </a:r>
            <a:endParaRPr lang="pl-PL" dirty="0" smtClean="0"/>
          </a:p>
          <a:p>
            <a:pPr lvl="1"/>
            <a:r>
              <a:rPr lang="pl-PL" dirty="0" smtClean="0"/>
              <a:t>Profilowanie: własna instrumentacja, </a:t>
            </a:r>
            <a:r>
              <a:rPr lang="pl-PL" dirty="0" err="1" smtClean="0"/>
              <a:t>Very</a:t>
            </a:r>
            <a:r>
              <a:rPr lang="pl-PL" dirty="0" smtClean="0"/>
              <a:t> </a:t>
            </a:r>
            <a:r>
              <a:rPr lang="pl-PL" dirty="0" err="1" smtClean="0"/>
              <a:t>Sleepy</a:t>
            </a:r>
            <a:r>
              <a:rPr lang="pl-PL" dirty="0" smtClean="0"/>
              <a:t>, AMD </a:t>
            </a:r>
            <a:r>
              <a:rPr lang="pl-PL" dirty="0" err="1" smtClean="0"/>
              <a:t>CodeAnalyst</a:t>
            </a:r>
            <a:r>
              <a:rPr lang="pl-PL" dirty="0" smtClean="0"/>
              <a:t>, Intel </a:t>
            </a:r>
            <a:r>
              <a:rPr lang="pl-PL" dirty="0" err="1" smtClean="0"/>
              <a:t>Vtune</a:t>
            </a:r>
            <a:endParaRPr lang="pl-PL" dirty="0" smtClean="0"/>
          </a:p>
          <a:p>
            <a:pPr lvl="1"/>
            <a:r>
              <a:rPr lang="pl-PL" dirty="0" err="1" smtClean="0"/>
              <a:t>Debugowanie</a:t>
            </a:r>
            <a:r>
              <a:rPr lang="pl-PL" dirty="0" smtClean="0"/>
              <a:t> bibliotek: </a:t>
            </a:r>
            <a:r>
              <a:rPr lang="pl-PL" dirty="0" err="1" smtClean="0"/>
              <a:t>Debug</a:t>
            </a:r>
            <a:r>
              <a:rPr lang="pl-PL" dirty="0" smtClean="0"/>
              <a:t> </a:t>
            </a:r>
            <a:r>
              <a:rPr lang="pl-PL" dirty="0" err="1" smtClean="0"/>
              <a:t>version</a:t>
            </a:r>
            <a:r>
              <a:rPr lang="pl-PL" dirty="0" smtClean="0"/>
              <a:t> of Direct3D, PIX, </a:t>
            </a:r>
            <a:r>
              <a:rPr lang="pl-PL" dirty="0" err="1" smtClean="0"/>
              <a:t>PhysX</a:t>
            </a:r>
            <a:r>
              <a:rPr lang="pl-PL" dirty="0" smtClean="0"/>
              <a:t> Visual </a:t>
            </a:r>
            <a:r>
              <a:rPr lang="pl-PL" dirty="0" err="1" smtClean="0"/>
              <a:t>Debugger</a:t>
            </a:r>
            <a:endParaRPr lang="pl-PL" dirty="0" smtClean="0"/>
          </a:p>
          <a:p>
            <a:pPr lvl="1"/>
            <a:r>
              <a:rPr lang="pl-PL" dirty="0" smtClean="0"/>
              <a:t>Statyczna analiza kodu: </a:t>
            </a:r>
            <a:r>
              <a:rPr lang="pl-PL" dirty="0" err="1" smtClean="0"/>
              <a:t>CppCheck</a:t>
            </a: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Bibliografia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18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endParaRPr lang="pl-PL" dirty="0" smtClean="0"/>
          </a:p>
          <a:p>
            <a:r>
              <a:rPr lang="pl-PL" dirty="0" smtClean="0"/>
              <a:t>[TIOBE] </a:t>
            </a:r>
            <a:r>
              <a:rPr lang="en-US" dirty="0" smtClean="0"/>
              <a:t>TIOBE Programming Community Index for October 2010</a:t>
            </a:r>
            <a:endParaRPr lang="pl-PL" dirty="0" smtClean="0"/>
          </a:p>
          <a:p>
            <a:pPr lvl="1"/>
            <a:r>
              <a:rPr lang="pl-PL" dirty="0" smtClean="0">
                <a:hlinkClick r:id="rId2"/>
              </a:rPr>
              <a:t>http://www.tiobe.com/index.php/content/paperinfo/tpci/index.html</a:t>
            </a:r>
            <a:endParaRPr lang="pl-PL" dirty="0" smtClean="0"/>
          </a:p>
          <a:p>
            <a:r>
              <a:rPr lang="pl-PL" dirty="0" smtClean="0"/>
              <a:t>[</a:t>
            </a:r>
            <a:r>
              <a:rPr lang="pl-PL" dirty="0" err="1" smtClean="0"/>
              <a:t>C++FQA</a:t>
            </a:r>
            <a:r>
              <a:rPr lang="pl-PL" dirty="0" smtClean="0"/>
              <a:t>] C++ FQA, </a:t>
            </a:r>
            <a:r>
              <a:rPr lang="pl-PL" dirty="0" err="1" smtClean="0"/>
              <a:t>Yossi</a:t>
            </a:r>
            <a:r>
              <a:rPr lang="pl-PL" dirty="0" smtClean="0"/>
              <a:t> </a:t>
            </a:r>
            <a:r>
              <a:rPr lang="pl-PL" dirty="0" err="1" smtClean="0"/>
              <a:t>Kreinin</a:t>
            </a:r>
            <a:endParaRPr lang="pl-PL" dirty="0" smtClean="0"/>
          </a:p>
          <a:p>
            <a:pPr lvl="1"/>
            <a:r>
              <a:rPr lang="pl-PL" dirty="0" smtClean="0">
                <a:hlinkClick r:id="rId3"/>
              </a:rPr>
              <a:t>http://yosefk.com/c++fqa/</a:t>
            </a:r>
            <a:endParaRPr lang="pl-PL" dirty="0" smtClean="0"/>
          </a:p>
          <a:p>
            <a:r>
              <a:rPr lang="pl-PL" dirty="0" smtClean="0"/>
              <a:t>[GPPATTERNS] </a:t>
            </a:r>
            <a:r>
              <a:rPr lang="pl-PL" dirty="0" err="1" smtClean="0"/>
              <a:t>Game</a:t>
            </a:r>
            <a:r>
              <a:rPr lang="pl-PL" dirty="0" smtClean="0"/>
              <a:t> </a:t>
            </a:r>
            <a:r>
              <a:rPr lang="pl-PL" dirty="0" err="1" smtClean="0"/>
              <a:t>Programming</a:t>
            </a:r>
            <a:r>
              <a:rPr lang="pl-PL" dirty="0" smtClean="0"/>
              <a:t> </a:t>
            </a:r>
            <a:r>
              <a:rPr lang="pl-PL" dirty="0" err="1" smtClean="0"/>
              <a:t>Patterns</a:t>
            </a:r>
            <a:r>
              <a:rPr lang="pl-PL" dirty="0" smtClean="0"/>
              <a:t>, Robert </a:t>
            </a:r>
            <a:r>
              <a:rPr lang="pl-PL" dirty="0" err="1" smtClean="0"/>
              <a:t>Nystrom</a:t>
            </a:r>
            <a:endParaRPr lang="pl-PL" dirty="0" smtClean="0"/>
          </a:p>
          <a:p>
            <a:pPr lvl="1"/>
            <a:r>
              <a:rPr lang="pl-PL" dirty="0" smtClean="0">
                <a:hlinkClick r:id="rId4"/>
              </a:rPr>
              <a:t>http://gameprogrammingpatterns.com/</a:t>
            </a:r>
            <a:endParaRPr lang="pl-PL" dirty="0" smtClean="0"/>
          </a:p>
          <a:p>
            <a:r>
              <a:rPr lang="pl-PL" dirty="0" smtClean="0"/>
              <a:t>[POOP] </a:t>
            </a:r>
            <a:r>
              <a:rPr lang="pl-PL" dirty="0" err="1" smtClean="0"/>
              <a:t>Pitfalls</a:t>
            </a:r>
            <a:r>
              <a:rPr lang="pl-PL" dirty="0" smtClean="0"/>
              <a:t> of </a:t>
            </a:r>
            <a:r>
              <a:rPr lang="pl-PL" dirty="0" err="1" smtClean="0"/>
              <a:t>Object</a:t>
            </a:r>
            <a:r>
              <a:rPr lang="pl-PL" dirty="0" smtClean="0"/>
              <a:t> </a:t>
            </a:r>
            <a:r>
              <a:rPr lang="pl-PL" dirty="0" err="1" smtClean="0"/>
              <a:t>Oriented</a:t>
            </a:r>
            <a:r>
              <a:rPr lang="pl-PL" dirty="0" smtClean="0"/>
              <a:t> </a:t>
            </a:r>
            <a:r>
              <a:rPr lang="pl-PL" dirty="0" err="1" smtClean="0"/>
              <a:t>Programming</a:t>
            </a:r>
            <a:r>
              <a:rPr lang="pl-PL" dirty="0" smtClean="0"/>
              <a:t>, Tony Albrecht (Sony Computer Entertainment Europe)</a:t>
            </a:r>
          </a:p>
          <a:p>
            <a:pPr lvl="1"/>
            <a:r>
              <a:rPr lang="pl-PL" dirty="0" smtClean="0">
                <a:hlinkClick r:id="rId5"/>
              </a:rPr>
              <a:t>http://bit.ly/90fCdE</a:t>
            </a:r>
            <a:endParaRPr lang="pl-PL" dirty="0" smtClean="0"/>
          </a:p>
          <a:p>
            <a:r>
              <a:rPr lang="pl-PL" dirty="0" smtClean="0"/>
              <a:t>[</a:t>
            </a:r>
            <a:r>
              <a:rPr lang="pl-PL" dirty="0" err="1" smtClean="0"/>
              <a:t>KosztWyjątków</a:t>
            </a:r>
            <a:r>
              <a:rPr lang="pl-PL" dirty="0" smtClean="0"/>
              <a:t>] Koszt wyjątków, </a:t>
            </a:r>
            <a:r>
              <a:rPr lang="pl-PL" dirty="0" err="1" smtClean="0"/>
              <a:t>forum.gamedev.pl</a:t>
            </a:r>
            <a:endParaRPr lang="pl-PL" dirty="0" smtClean="0"/>
          </a:p>
          <a:p>
            <a:pPr lvl="1"/>
            <a:r>
              <a:rPr lang="pl-PL" dirty="0" smtClean="0">
                <a:hlinkClick r:id="rId6"/>
              </a:rPr>
              <a:t>http://forum.gamedev.pl/index.php/topic,19151.msg229335.html#msg229335</a:t>
            </a:r>
            <a:endParaRPr lang="pl-PL" dirty="0" smtClean="0"/>
          </a:p>
          <a:p>
            <a:r>
              <a:rPr lang="pl-PL" dirty="0" smtClean="0"/>
              <a:t>[EASTL] </a:t>
            </a:r>
            <a:r>
              <a:rPr lang="en-US" dirty="0" smtClean="0"/>
              <a:t>EASTL -- Electronic Arts Standard Template Library</a:t>
            </a:r>
            <a:endParaRPr lang="pl-PL" dirty="0" smtClean="0"/>
          </a:p>
          <a:p>
            <a:pPr lvl="1"/>
            <a:r>
              <a:rPr lang="pl-PL" dirty="0" smtClean="0">
                <a:hlinkClick r:id="rId7"/>
              </a:rPr>
              <a:t>http://www.open-std.org/jtc1/sc22/wg21/docs/papers/2007/n2271.html</a:t>
            </a:r>
            <a:endParaRPr lang="pl-PL" dirty="0" smtClean="0"/>
          </a:p>
          <a:p>
            <a:r>
              <a:rPr lang="pl-PL" dirty="0" smtClean="0"/>
              <a:t>[EASTL/GIT] </a:t>
            </a:r>
            <a:r>
              <a:rPr lang="pl-PL" dirty="0" err="1" smtClean="0"/>
              <a:t>paulhodge</a:t>
            </a:r>
            <a:r>
              <a:rPr lang="pl-PL" dirty="0" smtClean="0"/>
              <a:t> / EASTL</a:t>
            </a:r>
          </a:p>
          <a:p>
            <a:pPr lvl="1"/>
            <a:r>
              <a:rPr lang="pl-PL" dirty="0" smtClean="0">
                <a:hlinkClick r:id="rId8"/>
              </a:rPr>
              <a:t>http://github.com/paulhodge/EASTL</a:t>
            </a: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521</TotalTime>
  <Words>1034</Words>
  <Application>Microsoft Office PowerPoint</Application>
  <PresentationFormat>Pokaz na ekranie (4:3)</PresentationFormat>
  <Paragraphs>175</Paragraphs>
  <Slides>18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Początek</vt:lpstr>
      <vt:lpstr>C++ w programowaniu gier</vt:lpstr>
      <vt:lpstr>Dlaczego C++?</vt:lpstr>
      <vt:lpstr>Dlaczego C++?</vt:lpstr>
      <vt:lpstr>Dlaczego C++?</vt:lpstr>
      <vt:lpstr>Dlaczego C++?</vt:lpstr>
      <vt:lpstr>Nie kombinuj</vt:lpstr>
      <vt:lpstr>C++ a programowanie gier</vt:lpstr>
      <vt:lpstr>Data-Driven</vt:lpstr>
      <vt:lpstr>Optymalizacja</vt:lpstr>
      <vt:lpstr>Wydajność</vt:lpstr>
      <vt:lpstr>Optymalizacja</vt:lpstr>
      <vt:lpstr>Optymalizacja</vt:lpstr>
      <vt:lpstr>Najlepsza optymalizacja</vt:lpstr>
      <vt:lpstr>Wyjątki</vt:lpstr>
      <vt:lpstr>STL</vt:lpstr>
      <vt:lpstr>Programowanie równoległe</vt:lpstr>
      <vt:lpstr>Narzędzia</vt:lpstr>
      <vt:lpstr>Bibliografia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w programowaniu gier</dc:title>
  <dc:creator>Adam Sawicki</dc:creator>
  <cp:lastModifiedBy>Adam Sawicki</cp:lastModifiedBy>
  <cp:revision>110</cp:revision>
  <dcterms:created xsi:type="dcterms:W3CDTF">2010-10-30T15:29:59Z</dcterms:created>
  <dcterms:modified xsi:type="dcterms:W3CDTF">2010-11-02T20:29:10Z</dcterms:modified>
</cp:coreProperties>
</file>